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6" r:id="rId3"/>
    <p:sldId id="308" r:id="rId4"/>
    <p:sldId id="323" r:id="rId5"/>
    <p:sldId id="320" r:id="rId6"/>
    <p:sldId id="321" r:id="rId7"/>
    <p:sldId id="337" r:id="rId8"/>
    <p:sldId id="372" r:id="rId9"/>
    <p:sldId id="328" r:id="rId10"/>
    <p:sldId id="329" r:id="rId11"/>
    <p:sldId id="330" r:id="rId12"/>
    <p:sldId id="334" r:id="rId13"/>
    <p:sldId id="335" r:id="rId14"/>
    <p:sldId id="336" r:id="rId15"/>
    <p:sldId id="338" r:id="rId16"/>
    <p:sldId id="332" r:id="rId17"/>
    <p:sldId id="333" r:id="rId18"/>
    <p:sldId id="371" r:id="rId19"/>
    <p:sldId id="339" r:id="rId20"/>
    <p:sldId id="341" r:id="rId21"/>
    <p:sldId id="342" r:id="rId22"/>
    <p:sldId id="343" r:id="rId23"/>
    <p:sldId id="345" r:id="rId24"/>
    <p:sldId id="347" r:id="rId25"/>
    <p:sldId id="367" r:id="rId26"/>
    <p:sldId id="359" r:id="rId27"/>
    <p:sldId id="360" r:id="rId28"/>
    <p:sldId id="368" r:id="rId29"/>
    <p:sldId id="362" r:id="rId30"/>
    <p:sldId id="369" r:id="rId31"/>
    <p:sldId id="364" r:id="rId32"/>
    <p:sldId id="365" r:id="rId33"/>
    <p:sldId id="370" r:id="rId34"/>
    <p:sldId id="322" r:id="rId35"/>
    <p:sldId id="313" r:id="rId36"/>
    <p:sldId id="314" r:id="rId37"/>
    <p:sldId id="315" r:id="rId38"/>
    <p:sldId id="316" r:id="rId39"/>
    <p:sldId id="317" r:id="rId40"/>
    <p:sldId id="318" r:id="rId41"/>
    <p:sldId id="319" r:id="rId42"/>
  </p:sldIdLst>
  <p:sldSz cx="12192000" cy="6858000"/>
  <p:notesSz cx="7315200" cy="12344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7F00"/>
    <a:srgbClr val="E08A19"/>
    <a:srgbClr val="1380DC"/>
    <a:srgbClr val="0000CC"/>
    <a:srgbClr val="004C8F"/>
    <a:srgbClr val="E28700"/>
    <a:srgbClr val="F29000"/>
    <a:srgbClr val="FA9500"/>
    <a:srgbClr val="A86400"/>
    <a:srgbClr val="E18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95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20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94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13122" y="572882"/>
            <a:ext cx="5006340" cy="59436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12553" y="2379512"/>
            <a:ext cx="12191999" cy="1295400"/>
          </a:xfrm>
          <a:prstGeom prst="rect">
            <a:avLst/>
          </a:prstGeom>
          <a:solidFill>
            <a:srgbClr val="E28700">
              <a:alpha val="7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60" y="2379512"/>
            <a:ext cx="10972680" cy="1295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60" y="4419600"/>
            <a:ext cx="10972680" cy="533400"/>
          </a:xfrm>
        </p:spPr>
        <p:txBody>
          <a:bodyPr/>
          <a:lstStyle>
            <a:lvl1pPr marL="0" indent="0">
              <a:buFont typeface="Times" pitchFamily="-112" charset="0"/>
              <a:buNone/>
              <a:defRPr sz="17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-2115" y="3735863"/>
            <a:ext cx="1219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4C8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3932" y="2331732"/>
            <a:ext cx="1219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4C8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4" descr="typical-slide-background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" r="75216" b="89183"/>
          <a:stretch/>
        </p:blipFill>
        <p:spPr bwMode="auto">
          <a:xfrm>
            <a:off x="609660" y="17212"/>
            <a:ext cx="1485282" cy="74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27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62" y="1691658"/>
            <a:ext cx="5394900" cy="4480560"/>
          </a:xfrm>
        </p:spPr>
        <p:txBody>
          <a:bodyPr/>
          <a:lstStyle>
            <a:lvl1pPr>
              <a:defRPr sz="2800"/>
            </a:lvl1pPr>
            <a:lvl2pPr>
              <a:defRPr sz="2400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400" b="0">
                <a:solidFill>
                  <a:schemeClr val="tx1"/>
                </a:solidFill>
              </a:defRPr>
            </a:lvl4pPr>
            <a:lvl5pPr>
              <a:defRPr sz="2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187380" y="1691659"/>
            <a:ext cx="5394960" cy="4480560"/>
          </a:xfrm>
        </p:spPr>
        <p:txBody>
          <a:bodyPr/>
          <a:lstStyle>
            <a:lvl1pPr>
              <a:defRPr sz="2800"/>
            </a:lvl1pPr>
            <a:lvl2pPr>
              <a:defRPr sz="24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  <a:lvl5pPr>
              <a:defRPr sz="1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2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7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26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913122" y="572882"/>
            <a:ext cx="5006340" cy="59436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auto">
          <a:xfrm>
            <a:off x="1" y="838200"/>
            <a:ext cx="12191999" cy="685800"/>
          </a:xfrm>
          <a:prstGeom prst="rect">
            <a:avLst/>
          </a:prstGeom>
          <a:solidFill>
            <a:srgbClr val="E28700">
              <a:alpha val="7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61" y="838200"/>
            <a:ext cx="1097267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60" y="1691658"/>
            <a:ext cx="10972679" cy="447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553201"/>
            <a:ext cx="3709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SCITECH 2023 | National Harbor, MD | January 23-27, 2023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85962" y="6556160"/>
            <a:ext cx="6495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Slide |</a:t>
            </a:r>
            <a:r>
              <a:rPr lang="en-US" sz="1000" b="1" baseline="0" dirty="0" smtClean="0"/>
              <a:t> </a:t>
            </a:r>
            <a:fld id="{797656EE-3493-4133-9BFC-4C9531F7A6BE}" type="slidenum">
              <a:rPr lang="en-US" sz="1000" b="1" baseline="0" smtClean="0"/>
              <a:t>‹#›</a:t>
            </a:fld>
            <a:endParaRPr lang="en-US" sz="1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69601" y="523700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00CC"/>
                </a:solidFill>
              </a:rPr>
              <a:t>HPW</a:t>
            </a:r>
            <a:endParaRPr lang="en-US" sz="1400" b="1" i="1" dirty="0">
              <a:solidFill>
                <a:srgbClr val="0000CC"/>
              </a:solidFill>
            </a:endParaRPr>
          </a:p>
        </p:txBody>
      </p:sp>
      <p:pic>
        <p:nvPicPr>
          <p:cNvPr id="10" name="Picture 4" descr="typical-slide-background.jp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" r="75216" b="89183"/>
          <a:stretch/>
        </p:blipFill>
        <p:spPr bwMode="auto">
          <a:xfrm>
            <a:off x="609660" y="17212"/>
            <a:ext cx="1485282" cy="74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0" y="6477000"/>
            <a:ext cx="12192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E08A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62" y="141150"/>
            <a:ext cx="160020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6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98B01"/>
        </a:buClr>
        <a:buFont typeface="Times" panose="02020603050405020304" pitchFamily="18" charset="0"/>
        <a:buChar char="•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380DC"/>
        </a:buClr>
        <a:buFont typeface="Wingdings" panose="05000000000000000000" pitchFamily="2" charset="2"/>
        <a:buChar char="§"/>
        <a:defRPr sz="2400">
          <a:solidFill>
            <a:srgbClr val="4F4F4F"/>
          </a:solidFill>
          <a:latin typeface="+mn-lt"/>
          <a:ea typeface="ＭＳ Ｐゴシック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4F4F4F"/>
          </a:solidFill>
          <a:latin typeface="+mn-lt"/>
          <a:ea typeface="ＭＳ Ｐゴシック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iaa-hpw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jpeg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iaa-hpw.org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jpeg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jpeg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Towards a Common Simulation for Hover Validation of a Helicopter near the Ground Plane</a:t>
            </a:r>
            <a:endParaRPr lang="en-US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Dr. Robert Narducci, The Boeing Company, Philadelphia, PA 19142</a:t>
            </a:r>
          </a:p>
          <a:p>
            <a:r>
              <a:rPr lang="en-US" altLang="en-US" dirty="0" smtClean="0"/>
              <a:t>Dr. Nathan Hariharan, HPCMP CREATE™ Technical Operations, Lorton, VA, 22079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SCITECH 2023 | National Harbor, MD | January 23-27, 2023</a:t>
            </a:r>
            <a:endParaRPr lang="en-US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19791" y="5897853"/>
            <a:ext cx="3778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https://www.aiaa-hpw.org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99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CREATE™-AV Helios V11 with</a:t>
            </a:r>
          </a:p>
          <a:p>
            <a:pPr lvl="1"/>
            <a:r>
              <a:rPr lang="en-US" dirty="0" smtClean="0"/>
              <a:t>Overflow 2.3b (blades)</a:t>
            </a:r>
          </a:p>
          <a:p>
            <a:pPr lvl="1"/>
            <a:r>
              <a:rPr lang="en-US" dirty="0" smtClean="0"/>
              <a:t>KCFD (airframe)</a:t>
            </a:r>
          </a:p>
          <a:p>
            <a:pPr lvl="1"/>
            <a:r>
              <a:rPr lang="en-US" dirty="0" smtClean="0"/>
              <a:t>SAMCART (field)</a:t>
            </a:r>
          </a:p>
          <a:p>
            <a:pPr lvl="1"/>
            <a:endParaRPr lang="en-US" dirty="0"/>
          </a:p>
          <a:p>
            <a:r>
              <a:rPr lang="en-US" dirty="0" smtClean="0"/>
              <a:t>SA DDES</a:t>
            </a:r>
          </a:p>
          <a:p>
            <a:r>
              <a:rPr lang="en-US" dirty="0" smtClean="0"/>
              <a:t>0.5</a:t>
            </a:r>
            <a:r>
              <a:rPr lang="en-US" dirty="0" smtClean="0">
                <a:latin typeface="+mj-lt"/>
                <a:cs typeface="Calibri" panose="020F0502020204030204" pitchFamily="34" charset="0"/>
              </a:rPr>
              <a:t>°</a:t>
            </a:r>
            <a:r>
              <a:rPr lang="en-US" dirty="0" smtClean="0"/>
              <a:t>rotor rotation per </a:t>
            </a:r>
            <a:br>
              <a:rPr lang="en-US" dirty="0" smtClean="0"/>
            </a:br>
            <a:r>
              <a:rPr lang="en-US" dirty="0" smtClean="0"/>
              <a:t>time step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15"/>
          <a:stretch/>
        </p:blipFill>
        <p:spPr>
          <a:xfrm>
            <a:off x="4632976" y="3611878"/>
            <a:ext cx="7435674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5327" y="1783098"/>
            <a:ext cx="4579620" cy="20878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7559024" y="3977633"/>
            <a:ext cx="1554463" cy="2331727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6277" y="4506526"/>
            <a:ext cx="544252" cy="295466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en-US" sz="1800" dirty="0" smtClean="0"/>
              <a:t>0.52”</a:t>
            </a:r>
            <a:endParaRPr lang="en-US" sz="1800" dirty="0"/>
          </a:p>
        </p:txBody>
      </p:sp>
      <p:sp>
        <p:nvSpPr>
          <p:cNvPr id="8" name="Freeform 7"/>
          <p:cNvSpPr/>
          <p:nvPr/>
        </p:nvSpPr>
        <p:spPr bwMode="auto">
          <a:xfrm>
            <a:off x="8694295" y="4697918"/>
            <a:ext cx="554636" cy="239843"/>
          </a:xfrm>
          <a:custGeom>
            <a:avLst/>
            <a:gdLst>
              <a:gd name="connsiteX0" fmla="*/ 554636 w 554636"/>
              <a:gd name="connsiteY0" fmla="*/ 0 h 239843"/>
              <a:gd name="connsiteX1" fmla="*/ 239843 w 554636"/>
              <a:gd name="connsiteY1" fmla="*/ 0 h 239843"/>
              <a:gd name="connsiteX2" fmla="*/ 0 w 554636"/>
              <a:gd name="connsiteY2" fmla="*/ 239843 h 23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636" h="239843">
                <a:moveTo>
                  <a:pt x="554636" y="0"/>
                </a:moveTo>
                <a:lnTo>
                  <a:pt x="239843" y="0"/>
                </a:lnTo>
                <a:lnTo>
                  <a:pt x="0" y="239843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294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HOGE Assessment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1351" y="3977661"/>
            <a:ext cx="3209298" cy="246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60" y="1508781"/>
            <a:ext cx="3209298" cy="246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1887" y="1508781"/>
            <a:ext cx="3208227" cy="2468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60" y="3977661"/>
            <a:ext cx="3209298" cy="246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6180" y="3977661"/>
            <a:ext cx="3156160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6180" y="1508781"/>
            <a:ext cx="315616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HOGE Assessment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298"/>
          <a:stretch/>
        </p:blipFill>
        <p:spPr>
          <a:xfrm>
            <a:off x="82090" y="1745617"/>
            <a:ext cx="6417771" cy="2140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00" y="3902840"/>
            <a:ext cx="6417771" cy="246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390" y="1783098"/>
            <a:ext cx="4626103" cy="46261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02194" y="5349219"/>
            <a:ext cx="945002" cy="264688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r/R = 0.973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3" t="13334" r="38889" b="61212"/>
          <a:stretch/>
        </p:blipFill>
        <p:spPr>
          <a:xfrm>
            <a:off x="6918951" y="3977661"/>
            <a:ext cx="5212023" cy="2468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1351" y="3977661"/>
            <a:ext cx="3209297" cy="2468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60" y="1508781"/>
            <a:ext cx="3209297" cy="2468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1887" y="1508781"/>
            <a:ext cx="3208228" cy="2468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60" y="3977661"/>
            <a:ext cx="3208228" cy="2468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HIGE Assessment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3042" y="1508781"/>
            <a:ext cx="3209297" cy="24688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178469" y="4648242"/>
            <a:ext cx="952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h/D = 0.5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389" y="1783097"/>
            <a:ext cx="4626864" cy="4626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298"/>
          <a:stretch/>
        </p:blipFill>
        <p:spPr>
          <a:xfrm>
            <a:off x="82090" y="1745617"/>
            <a:ext cx="6417772" cy="2140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00" y="3902840"/>
            <a:ext cx="6417772" cy="2468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HIGE Assessment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02194" y="5349219"/>
            <a:ext cx="945002" cy="264688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r/R = 0.973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81752" y="1600220"/>
            <a:ext cx="222849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i="1" dirty="0"/>
              <a:t>GW = 1,000lbs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HIGE Assessment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72" y="2606049"/>
            <a:ext cx="4572000" cy="3517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8828" y="2606049"/>
            <a:ext cx="4572000" cy="35175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5489" y="1741859"/>
            <a:ext cx="896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Thrust and power for the installed HVAB rotor as a function of rotor height above the ground, N.R. = 1250 RPM, GW = </a:t>
            </a:r>
            <a:r>
              <a:rPr lang="en-US" sz="1800" i="1" dirty="0" smtClean="0"/>
              <a:t>1,000lbs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1422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61" y="1691658"/>
            <a:ext cx="8229510" cy="4476059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The Hover Focus Problem 1 is an attempt by the Steering Committee to challenge hover simulation enthusiasts to benchmark their processes for a calculation that includes aspects of the 2030 Grand Challenge Problem. </a:t>
            </a:r>
          </a:p>
          <a:p>
            <a:pPr lvl="1"/>
            <a:r>
              <a:rPr lang="en-US" sz="2000" dirty="0" smtClean="0"/>
              <a:t>It is an extension of the isolated HVAB rotor in hover</a:t>
            </a:r>
          </a:p>
          <a:p>
            <a:pPr lvl="1"/>
            <a:r>
              <a:rPr lang="en-US" sz="2000" dirty="0" smtClean="0"/>
              <a:t>The problem is segmented into seven sections. Practitioners can participate in some or all of the sections</a:t>
            </a:r>
          </a:p>
          <a:p>
            <a:pPr lvl="1"/>
            <a:r>
              <a:rPr lang="en-US" sz="2000" dirty="0" smtClean="0"/>
              <a:t>Sections cover hover installation effects, interactions with the ground, the impact of winds, and a descent maneuver.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0" t="13636" r="40910" b="31818"/>
          <a:stretch/>
        </p:blipFill>
        <p:spPr>
          <a:xfrm>
            <a:off x="8381975" y="1186487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60" y="1691658"/>
            <a:ext cx="8138071" cy="4476059"/>
          </a:xfrm>
        </p:spPr>
        <p:txBody>
          <a:bodyPr/>
          <a:lstStyle/>
          <a:p>
            <a:r>
              <a:rPr lang="en-US" sz="2400" dirty="0" smtClean="0"/>
              <a:t>Sample results of Steps 1, 2, and 3 using CREATE™-AV Helios are presented in this paper. Results indicate that</a:t>
            </a:r>
          </a:p>
          <a:p>
            <a:pPr lvl="1"/>
            <a:r>
              <a:rPr lang="en-US" sz="2000" dirty="0" smtClean="0"/>
              <a:t>the download-to-thrust ratio varies with thrust and is 4.8% at the targeted gross weight of 1,000 </a:t>
            </a:r>
            <a:r>
              <a:rPr lang="en-US" sz="2000" dirty="0" err="1" smtClean="0"/>
              <a:t>lbs</a:t>
            </a:r>
            <a:r>
              <a:rPr lang="en-US" sz="2000" dirty="0" smtClean="0"/>
              <a:t> (HOGE).</a:t>
            </a:r>
          </a:p>
          <a:p>
            <a:pPr lvl="1"/>
            <a:r>
              <a:rPr lang="en-US" sz="2000" dirty="0" smtClean="0"/>
              <a:t>an installation benefit in rotor performance of approximately 0.01 in FM</a:t>
            </a:r>
          </a:p>
          <a:p>
            <a:pPr lvl="1"/>
            <a:r>
              <a:rPr lang="en-US" sz="2000" dirty="0" smtClean="0"/>
              <a:t>the airframe causes the rotor to produce approximately 17 </a:t>
            </a:r>
            <a:r>
              <a:rPr lang="en-US" sz="2000" dirty="0" err="1" smtClean="0"/>
              <a:t>lbs</a:t>
            </a:r>
            <a:r>
              <a:rPr lang="en-US" sz="2000" dirty="0" smtClean="0"/>
              <a:t> more thrust, recovering 30% of the download.</a:t>
            </a:r>
          </a:p>
          <a:p>
            <a:pPr lvl="1"/>
            <a:r>
              <a:rPr lang="en-US" sz="2000" dirty="0" smtClean="0"/>
              <a:t>the rotor begins to feel the presence of the ground between h/D = 1.5 and 2.0. </a:t>
            </a:r>
          </a:p>
          <a:p>
            <a:pPr lvl="1"/>
            <a:r>
              <a:rPr lang="en-US" sz="2000" dirty="0" smtClean="0"/>
              <a:t>The assessment of groundwash is a work in progress. </a:t>
            </a:r>
          </a:p>
          <a:p>
            <a:r>
              <a:rPr lang="en-US" sz="2400" dirty="0" smtClean="0"/>
              <a:t>The Hover Focus Problem 1 is extensive and much work remains. The Steering Committee will continue to utilize Helios to produce results for comparison.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0" t="13636" r="40910" b="31818"/>
          <a:stretch/>
        </p:blipFill>
        <p:spPr>
          <a:xfrm>
            <a:off x="8381975" y="1186487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Hope you Enjoy the Paper and the Conference!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928" y="2606049"/>
            <a:ext cx="6661984" cy="310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183" y="2944051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Backups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Paper Covers…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Introduction and Objectives</a:t>
            </a:r>
          </a:p>
          <a:p>
            <a:r>
              <a:rPr lang="en-US" dirty="0" smtClean="0"/>
              <a:t>Hover Focus Problem 1</a:t>
            </a:r>
          </a:p>
          <a:p>
            <a:r>
              <a:rPr lang="en-US" dirty="0" smtClean="0"/>
              <a:t>Sample Results including:</a:t>
            </a:r>
          </a:p>
          <a:p>
            <a:pPr lvl="1"/>
            <a:r>
              <a:rPr lang="en-US" dirty="0" smtClean="0"/>
              <a:t>The Approach</a:t>
            </a:r>
          </a:p>
          <a:p>
            <a:pPr lvl="1"/>
            <a:r>
              <a:rPr lang="en-US" dirty="0" smtClean="0"/>
              <a:t>HOGE Assessment</a:t>
            </a:r>
          </a:p>
          <a:p>
            <a:pPr lvl="1"/>
            <a:r>
              <a:rPr lang="en-US" dirty="0" smtClean="0"/>
              <a:t>HIGE Assessment</a:t>
            </a:r>
          </a:p>
          <a:p>
            <a:r>
              <a:rPr lang="en-US" dirty="0" smtClean="0"/>
              <a:t>Summary and Conclusions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78" y="960147"/>
            <a:ext cx="412623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5146" y="1674405"/>
            <a:ext cx="2926080" cy="228597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 Narrow" panose="020B0606020202030204" pitchFamily="34" charset="0"/>
                <a:ea typeface="ＭＳ Ｐゴシック" pitchFamily="-112" charset="-128"/>
              </a:rPr>
              <a:t>1. HOGE Assessment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ＭＳ Ｐゴシック" pitchFamily="-112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161527" y="1674405"/>
            <a:ext cx="2926080" cy="2285976"/>
          </a:xfrm>
          <a:prstGeom prst="rect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Arial Narrow" panose="020B0606020202030204" pitchFamily="34" charset="0"/>
              </a:rPr>
              <a:t>3. Groundwash </a:t>
            </a:r>
            <a:r>
              <a:rPr lang="en-US" sz="1800" dirty="0">
                <a:latin typeface="Arial Narrow" panose="020B0606020202030204" pitchFamily="34" charset="0"/>
              </a:rPr>
              <a:t>Assessment – Part 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98336" y="1674405"/>
            <a:ext cx="2926080" cy="2285976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Arial Narrow" panose="020B0606020202030204" pitchFamily="34" charset="0"/>
              </a:rPr>
              <a:t>2. </a:t>
            </a:r>
            <a:r>
              <a:rPr lang="en-US" sz="1800" dirty="0">
                <a:latin typeface="Arial Narrow" panose="020B0606020202030204" pitchFamily="34" charset="0"/>
              </a:rPr>
              <a:t>HIGE </a:t>
            </a:r>
            <a:r>
              <a:rPr lang="en-US" sz="1800" dirty="0" smtClean="0">
                <a:latin typeface="Arial Narrow" panose="020B0606020202030204" pitchFamily="34" charset="0"/>
              </a:rPr>
              <a:t>Assessment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224718" y="1674405"/>
            <a:ext cx="2926080" cy="2285976"/>
          </a:xfrm>
          <a:prstGeom prst="rect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Arial Narrow" panose="020B0606020202030204" pitchFamily="34" charset="0"/>
              </a:rPr>
              <a:t>4. Groundwash </a:t>
            </a:r>
            <a:r>
              <a:rPr lang="en-US" sz="1800" dirty="0">
                <a:latin typeface="Arial Narrow" panose="020B0606020202030204" pitchFamily="34" charset="0"/>
              </a:rPr>
              <a:t>Assessment – Part </a:t>
            </a:r>
            <a:r>
              <a:rPr lang="en-US" sz="1800" dirty="0" smtClean="0">
                <a:latin typeface="Arial Narrow" panose="020B0606020202030204" pitchFamily="34" charset="0"/>
              </a:rPr>
              <a:t>2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146" y="4049399"/>
            <a:ext cx="2926080" cy="2285976"/>
          </a:xfrm>
          <a:prstGeom prst="rect">
            <a:avLst/>
          </a:prstGeom>
          <a:noFill/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latin typeface="Arial Narrow" panose="020B0606020202030204" pitchFamily="34" charset="0"/>
              </a:rPr>
              <a:t>5. Impact of Headwinds</a:t>
            </a:r>
            <a:endParaRPr lang="en-US" sz="1800" dirty="0">
              <a:latin typeface="Arial Narrow" panose="020B0606020202030204" pitchFamily="34" charset="0"/>
              <a:ea typeface="ＭＳ Ｐゴシック" pitchFamily="-112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61527" y="4049399"/>
            <a:ext cx="2926080" cy="2285976"/>
          </a:xfrm>
          <a:prstGeom prst="rect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latin typeface="Arial Narrow" panose="020B0606020202030204" pitchFamily="34" charset="0"/>
                <a:ea typeface="ＭＳ Ｐゴシック" pitchFamily="-112" charset="-128"/>
              </a:rPr>
              <a:t>7. Descent Simulation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098336" y="4049399"/>
            <a:ext cx="2926080" cy="2285976"/>
          </a:xfrm>
          <a:prstGeom prst="rect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latin typeface="Arial Narrow" panose="020B0606020202030204" pitchFamily="34" charset="0"/>
              </a:rPr>
              <a:t>6. Generalized Impact of Wind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Hover Focus Problem 1: Overview (Continued)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29" y="2057415"/>
            <a:ext cx="1031694" cy="184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0" t="13636" r="40910" b="54123"/>
          <a:stretch/>
        </p:blipFill>
        <p:spPr>
          <a:xfrm>
            <a:off x="9021597" y="3903448"/>
            <a:ext cx="3332321" cy="29545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36" y="2274965"/>
            <a:ext cx="1948427" cy="542428"/>
          </a:xfrm>
          <a:prstGeom prst="rect">
            <a:avLst/>
          </a:prstGeom>
        </p:spPr>
      </p:pic>
      <p:sp>
        <p:nvSpPr>
          <p:cNvPr id="23" name="Freeform 22"/>
          <p:cNvSpPr/>
          <p:nvPr/>
        </p:nvSpPr>
        <p:spPr bwMode="auto">
          <a:xfrm>
            <a:off x="1900714" y="2132813"/>
            <a:ext cx="761955" cy="1695236"/>
          </a:xfrm>
          <a:custGeom>
            <a:avLst/>
            <a:gdLst>
              <a:gd name="connsiteX0" fmla="*/ 976045 w 976045"/>
              <a:gd name="connsiteY0" fmla="*/ 593 h 1726652"/>
              <a:gd name="connsiteX1" fmla="*/ 421241 w 976045"/>
              <a:gd name="connsiteY1" fmla="*/ 185528 h 1726652"/>
              <a:gd name="connsiteX2" fmla="*/ 113016 w 976045"/>
              <a:gd name="connsiteY2" fmla="*/ 1141025 h 1726652"/>
              <a:gd name="connsiteX3" fmla="*/ 0 w 976045"/>
              <a:gd name="connsiteY3" fmla="*/ 1726652 h 1726652"/>
              <a:gd name="connsiteX0" fmla="*/ 976045 w 976045"/>
              <a:gd name="connsiteY0" fmla="*/ 61 h 1726120"/>
              <a:gd name="connsiteX1" fmla="*/ 325035 w 976045"/>
              <a:gd name="connsiteY1" fmla="*/ 267189 h 1726120"/>
              <a:gd name="connsiteX2" fmla="*/ 113016 w 976045"/>
              <a:gd name="connsiteY2" fmla="*/ 1140493 h 1726120"/>
              <a:gd name="connsiteX3" fmla="*/ 0 w 976045"/>
              <a:gd name="connsiteY3" fmla="*/ 1726120 h 1726120"/>
              <a:gd name="connsiteX0" fmla="*/ 976045 w 976045"/>
              <a:gd name="connsiteY0" fmla="*/ 1112 h 1727171"/>
              <a:gd name="connsiteX1" fmla="*/ 325035 w 976045"/>
              <a:gd name="connsiteY1" fmla="*/ 268240 h 1727171"/>
              <a:gd name="connsiteX2" fmla="*/ 0 w 976045"/>
              <a:gd name="connsiteY2" fmla="*/ 1727171 h 1727171"/>
              <a:gd name="connsiteX0" fmla="*/ 988071 w 988071"/>
              <a:gd name="connsiteY0" fmla="*/ 295 h 1757176"/>
              <a:gd name="connsiteX1" fmla="*/ 325035 w 988071"/>
              <a:gd name="connsiteY1" fmla="*/ 298245 h 1757176"/>
              <a:gd name="connsiteX2" fmla="*/ 0 w 988071"/>
              <a:gd name="connsiteY2" fmla="*/ 1757176 h 1757176"/>
              <a:gd name="connsiteX0" fmla="*/ 988071 w 988071"/>
              <a:gd name="connsiteY0" fmla="*/ 0 h 1756881"/>
              <a:gd name="connsiteX1" fmla="*/ 325035 w 988071"/>
              <a:gd name="connsiteY1" fmla="*/ 297950 h 1756881"/>
              <a:gd name="connsiteX2" fmla="*/ 0 w 988071"/>
              <a:gd name="connsiteY2" fmla="*/ 1756881 h 1756881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1865" h="1695236">
                <a:moveTo>
                  <a:pt x="891865" y="0"/>
                </a:moveTo>
                <a:cubicBezTo>
                  <a:pt x="638278" y="28254"/>
                  <a:pt x="389499" y="77056"/>
                  <a:pt x="228829" y="297950"/>
                </a:cubicBezTo>
                <a:cubicBezTo>
                  <a:pt x="68159" y="518844"/>
                  <a:pt x="7586" y="1288551"/>
                  <a:pt x="0" y="169523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4" name="Freeform 23"/>
          <p:cNvSpPr/>
          <p:nvPr/>
        </p:nvSpPr>
        <p:spPr bwMode="auto">
          <a:xfrm flipH="1">
            <a:off x="90503" y="2132813"/>
            <a:ext cx="761955" cy="1695236"/>
          </a:xfrm>
          <a:custGeom>
            <a:avLst/>
            <a:gdLst>
              <a:gd name="connsiteX0" fmla="*/ 976045 w 976045"/>
              <a:gd name="connsiteY0" fmla="*/ 593 h 1726652"/>
              <a:gd name="connsiteX1" fmla="*/ 421241 w 976045"/>
              <a:gd name="connsiteY1" fmla="*/ 185528 h 1726652"/>
              <a:gd name="connsiteX2" fmla="*/ 113016 w 976045"/>
              <a:gd name="connsiteY2" fmla="*/ 1141025 h 1726652"/>
              <a:gd name="connsiteX3" fmla="*/ 0 w 976045"/>
              <a:gd name="connsiteY3" fmla="*/ 1726652 h 1726652"/>
              <a:gd name="connsiteX0" fmla="*/ 976045 w 976045"/>
              <a:gd name="connsiteY0" fmla="*/ 61 h 1726120"/>
              <a:gd name="connsiteX1" fmla="*/ 325035 w 976045"/>
              <a:gd name="connsiteY1" fmla="*/ 267189 h 1726120"/>
              <a:gd name="connsiteX2" fmla="*/ 113016 w 976045"/>
              <a:gd name="connsiteY2" fmla="*/ 1140493 h 1726120"/>
              <a:gd name="connsiteX3" fmla="*/ 0 w 976045"/>
              <a:gd name="connsiteY3" fmla="*/ 1726120 h 1726120"/>
              <a:gd name="connsiteX0" fmla="*/ 976045 w 976045"/>
              <a:gd name="connsiteY0" fmla="*/ 1112 h 1727171"/>
              <a:gd name="connsiteX1" fmla="*/ 325035 w 976045"/>
              <a:gd name="connsiteY1" fmla="*/ 268240 h 1727171"/>
              <a:gd name="connsiteX2" fmla="*/ 0 w 976045"/>
              <a:gd name="connsiteY2" fmla="*/ 1727171 h 1727171"/>
              <a:gd name="connsiteX0" fmla="*/ 988071 w 988071"/>
              <a:gd name="connsiteY0" fmla="*/ 295 h 1757176"/>
              <a:gd name="connsiteX1" fmla="*/ 325035 w 988071"/>
              <a:gd name="connsiteY1" fmla="*/ 298245 h 1757176"/>
              <a:gd name="connsiteX2" fmla="*/ 0 w 988071"/>
              <a:gd name="connsiteY2" fmla="*/ 1757176 h 1757176"/>
              <a:gd name="connsiteX0" fmla="*/ 988071 w 988071"/>
              <a:gd name="connsiteY0" fmla="*/ 0 h 1756881"/>
              <a:gd name="connsiteX1" fmla="*/ 325035 w 988071"/>
              <a:gd name="connsiteY1" fmla="*/ 297950 h 1756881"/>
              <a:gd name="connsiteX2" fmla="*/ 0 w 988071"/>
              <a:gd name="connsiteY2" fmla="*/ 1756881 h 1756881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1865" h="1695236">
                <a:moveTo>
                  <a:pt x="891865" y="0"/>
                </a:moveTo>
                <a:cubicBezTo>
                  <a:pt x="638278" y="28254"/>
                  <a:pt x="389499" y="77056"/>
                  <a:pt x="228829" y="297950"/>
                </a:cubicBezTo>
                <a:cubicBezTo>
                  <a:pt x="68159" y="518844"/>
                  <a:pt x="7586" y="1288551"/>
                  <a:pt x="0" y="169523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862" y="2057415"/>
            <a:ext cx="1893409" cy="18391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2287" y="2274965"/>
            <a:ext cx="2836950" cy="18907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915" y="4446907"/>
            <a:ext cx="2458668" cy="15113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5390" y="4446907"/>
            <a:ext cx="2005060" cy="18676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17" y="4446907"/>
            <a:ext cx="1031694" cy="18460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Straight Arrow Connector 31"/>
          <p:cNvCxnSpPr/>
          <p:nvPr/>
        </p:nvCxnSpPr>
        <p:spPr bwMode="auto">
          <a:xfrm>
            <a:off x="7029147" y="4800585"/>
            <a:ext cx="0" cy="1005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27" y="4801195"/>
            <a:ext cx="1901622" cy="116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2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62863" y="2944051"/>
            <a:ext cx="3266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10 Minute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Towards a Common Simulation for Hover Validation of a Helicopter near the Ground Plane</a:t>
            </a:r>
            <a:endParaRPr lang="en-US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Dr. Robert Narducci, The Boeing Company, Philadelphia, PA 19142</a:t>
            </a:r>
          </a:p>
          <a:p>
            <a:r>
              <a:rPr lang="en-US" altLang="en-US" dirty="0" smtClean="0"/>
              <a:t>Dr. Nathan Hariharan, HPCMP CREATE™ Technical Operations, Lorton, VA, 22079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SCITECH 2023 | National Harbor, MD | January 23-27, 2023</a:t>
            </a:r>
            <a:endParaRPr lang="en-US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19791" y="5897853"/>
            <a:ext cx="3778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https://www.aiaa-hpw.org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99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10 years of AIAA Hover Prediction Workshop papers have contributed in 3 broad areas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Fundamental process development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Verification and validation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Applications</a:t>
            </a:r>
          </a:p>
        </p:txBody>
      </p:sp>
      <p:sp>
        <p:nvSpPr>
          <p:cNvPr id="4" name="Right Brace 3"/>
          <p:cNvSpPr/>
          <p:nvPr/>
        </p:nvSpPr>
        <p:spPr bwMode="auto">
          <a:xfrm>
            <a:off x="5730244" y="3246122"/>
            <a:ext cx="274317" cy="2194536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56" y="2697488"/>
            <a:ext cx="5690486" cy="30123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57424" y="5812155"/>
            <a:ext cx="4596130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rgbClr val="D67F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Grand Challenge Problem</a:t>
            </a:r>
            <a:endParaRPr lang="en-US" sz="2800" b="1" cap="none" spc="0" dirty="0">
              <a:ln w="22225">
                <a:solidFill>
                  <a:srgbClr val="D67F00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37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Hover Focus Problem 1: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Hover Focus Problem #1 is a </a:t>
            </a:r>
            <a:r>
              <a:rPr lang="en-US" dirty="0"/>
              <a:t>deep-dive into </a:t>
            </a:r>
            <a:r>
              <a:rPr lang="en-US" dirty="0" smtClean="0"/>
              <a:t>“real” </a:t>
            </a:r>
            <a:r>
              <a:rPr lang="en-US" dirty="0"/>
              <a:t>hover </a:t>
            </a:r>
            <a:r>
              <a:rPr lang="en-US" dirty="0" smtClean="0"/>
              <a:t>simulations </a:t>
            </a:r>
            <a:r>
              <a:rPr lang="en-US" dirty="0"/>
              <a:t>of </a:t>
            </a:r>
            <a:r>
              <a:rPr lang="en-US" dirty="0" smtClean="0"/>
              <a:t>a </a:t>
            </a:r>
            <a:r>
              <a:rPr lang="en-US" dirty="0"/>
              <a:t>rotorcraft in the proximity of a ground plane. 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Several aspects of the problem are described in 7 sections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The intention is for practitioners to work through sections of their interest – 1 or more at a time – but not necessarily all at once!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Practitioners </a:t>
            </a:r>
            <a:r>
              <a:rPr lang="en-US" dirty="0"/>
              <a:t>are encouraged to share results for comparison with helicopter enthusiasts across the </a:t>
            </a:r>
            <a:r>
              <a:rPr lang="en-US" dirty="0" smtClean="0"/>
              <a:t>globe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5146" y="1674405"/>
            <a:ext cx="2926080" cy="228597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 Narrow" panose="020B0606020202030204" pitchFamily="34" charset="0"/>
                <a:ea typeface="ＭＳ Ｐゴシック" pitchFamily="-112" charset="-128"/>
              </a:rPr>
              <a:t>1. HOGE Assessment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ＭＳ Ｐゴシック" pitchFamily="-112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161527" y="1674405"/>
            <a:ext cx="2926080" cy="2285976"/>
          </a:xfrm>
          <a:prstGeom prst="rect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Arial Narrow" panose="020B0606020202030204" pitchFamily="34" charset="0"/>
              </a:rPr>
              <a:t>3. Groundwash </a:t>
            </a:r>
            <a:r>
              <a:rPr lang="en-US" sz="1800" dirty="0">
                <a:latin typeface="Arial Narrow" panose="020B0606020202030204" pitchFamily="34" charset="0"/>
              </a:rPr>
              <a:t>Assessment – Part 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98336" y="1674405"/>
            <a:ext cx="2926080" cy="2285976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Arial Narrow" panose="020B0606020202030204" pitchFamily="34" charset="0"/>
              </a:rPr>
              <a:t>2. </a:t>
            </a:r>
            <a:r>
              <a:rPr lang="en-US" sz="1800" dirty="0">
                <a:latin typeface="Arial Narrow" panose="020B0606020202030204" pitchFamily="34" charset="0"/>
              </a:rPr>
              <a:t>HIGE </a:t>
            </a:r>
            <a:r>
              <a:rPr lang="en-US" sz="1800" dirty="0" smtClean="0">
                <a:latin typeface="Arial Narrow" panose="020B0606020202030204" pitchFamily="34" charset="0"/>
              </a:rPr>
              <a:t>Assessment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224718" y="1674405"/>
            <a:ext cx="2926080" cy="2285976"/>
          </a:xfrm>
          <a:prstGeom prst="rect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Arial Narrow" panose="020B0606020202030204" pitchFamily="34" charset="0"/>
              </a:rPr>
              <a:t>4. Groundwash </a:t>
            </a:r>
            <a:r>
              <a:rPr lang="en-US" sz="1800" dirty="0">
                <a:latin typeface="Arial Narrow" panose="020B0606020202030204" pitchFamily="34" charset="0"/>
              </a:rPr>
              <a:t>Assessment – Part </a:t>
            </a:r>
            <a:r>
              <a:rPr lang="en-US" sz="1800" dirty="0" smtClean="0">
                <a:latin typeface="Arial Narrow" panose="020B0606020202030204" pitchFamily="34" charset="0"/>
              </a:rPr>
              <a:t>2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146" y="4049399"/>
            <a:ext cx="2926080" cy="2285976"/>
          </a:xfrm>
          <a:prstGeom prst="rect">
            <a:avLst/>
          </a:prstGeom>
          <a:noFill/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latin typeface="Arial Narrow" panose="020B0606020202030204" pitchFamily="34" charset="0"/>
              </a:rPr>
              <a:t>5. Impact of Headwinds</a:t>
            </a:r>
            <a:endParaRPr lang="en-US" sz="1800" dirty="0">
              <a:latin typeface="Arial Narrow" panose="020B0606020202030204" pitchFamily="34" charset="0"/>
              <a:ea typeface="ＭＳ Ｐゴシック" pitchFamily="-112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61527" y="4049399"/>
            <a:ext cx="2926080" cy="2285976"/>
          </a:xfrm>
          <a:prstGeom prst="rect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latin typeface="Arial Narrow" panose="020B0606020202030204" pitchFamily="34" charset="0"/>
                <a:ea typeface="ＭＳ Ｐゴシック" pitchFamily="-112" charset="-128"/>
              </a:rPr>
              <a:t>7. Descent Simulation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098336" y="4049399"/>
            <a:ext cx="2926080" cy="2285976"/>
          </a:xfrm>
          <a:prstGeom prst="rect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latin typeface="Arial Narrow" panose="020B0606020202030204" pitchFamily="34" charset="0"/>
              </a:rPr>
              <a:t>6. Generalized Impact of Wind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Hover Focus Problem 1: Overview (Continued)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29" y="2057415"/>
            <a:ext cx="1031694" cy="184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0" t="13636" r="40910" b="54123"/>
          <a:stretch/>
        </p:blipFill>
        <p:spPr>
          <a:xfrm>
            <a:off x="9021597" y="3903448"/>
            <a:ext cx="3332321" cy="29545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36" y="2274965"/>
            <a:ext cx="1948427" cy="542428"/>
          </a:xfrm>
          <a:prstGeom prst="rect">
            <a:avLst/>
          </a:prstGeom>
        </p:spPr>
      </p:pic>
      <p:sp>
        <p:nvSpPr>
          <p:cNvPr id="23" name="Freeform 22"/>
          <p:cNvSpPr/>
          <p:nvPr/>
        </p:nvSpPr>
        <p:spPr bwMode="auto">
          <a:xfrm>
            <a:off x="1900714" y="2132813"/>
            <a:ext cx="761955" cy="1695236"/>
          </a:xfrm>
          <a:custGeom>
            <a:avLst/>
            <a:gdLst>
              <a:gd name="connsiteX0" fmla="*/ 976045 w 976045"/>
              <a:gd name="connsiteY0" fmla="*/ 593 h 1726652"/>
              <a:gd name="connsiteX1" fmla="*/ 421241 w 976045"/>
              <a:gd name="connsiteY1" fmla="*/ 185528 h 1726652"/>
              <a:gd name="connsiteX2" fmla="*/ 113016 w 976045"/>
              <a:gd name="connsiteY2" fmla="*/ 1141025 h 1726652"/>
              <a:gd name="connsiteX3" fmla="*/ 0 w 976045"/>
              <a:gd name="connsiteY3" fmla="*/ 1726652 h 1726652"/>
              <a:gd name="connsiteX0" fmla="*/ 976045 w 976045"/>
              <a:gd name="connsiteY0" fmla="*/ 61 h 1726120"/>
              <a:gd name="connsiteX1" fmla="*/ 325035 w 976045"/>
              <a:gd name="connsiteY1" fmla="*/ 267189 h 1726120"/>
              <a:gd name="connsiteX2" fmla="*/ 113016 w 976045"/>
              <a:gd name="connsiteY2" fmla="*/ 1140493 h 1726120"/>
              <a:gd name="connsiteX3" fmla="*/ 0 w 976045"/>
              <a:gd name="connsiteY3" fmla="*/ 1726120 h 1726120"/>
              <a:gd name="connsiteX0" fmla="*/ 976045 w 976045"/>
              <a:gd name="connsiteY0" fmla="*/ 1112 h 1727171"/>
              <a:gd name="connsiteX1" fmla="*/ 325035 w 976045"/>
              <a:gd name="connsiteY1" fmla="*/ 268240 h 1727171"/>
              <a:gd name="connsiteX2" fmla="*/ 0 w 976045"/>
              <a:gd name="connsiteY2" fmla="*/ 1727171 h 1727171"/>
              <a:gd name="connsiteX0" fmla="*/ 988071 w 988071"/>
              <a:gd name="connsiteY0" fmla="*/ 295 h 1757176"/>
              <a:gd name="connsiteX1" fmla="*/ 325035 w 988071"/>
              <a:gd name="connsiteY1" fmla="*/ 298245 h 1757176"/>
              <a:gd name="connsiteX2" fmla="*/ 0 w 988071"/>
              <a:gd name="connsiteY2" fmla="*/ 1757176 h 1757176"/>
              <a:gd name="connsiteX0" fmla="*/ 988071 w 988071"/>
              <a:gd name="connsiteY0" fmla="*/ 0 h 1756881"/>
              <a:gd name="connsiteX1" fmla="*/ 325035 w 988071"/>
              <a:gd name="connsiteY1" fmla="*/ 297950 h 1756881"/>
              <a:gd name="connsiteX2" fmla="*/ 0 w 988071"/>
              <a:gd name="connsiteY2" fmla="*/ 1756881 h 1756881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1865" h="1695236">
                <a:moveTo>
                  <a:pt x="891865" y="0"/>
                </a:moveTo>
                <a:cubicBezTo>
                  <a:pt x="638278" y="28254"/>
                  <a:pt x="389499" y="77056"/>
                  <a:pt x="228829" y="297950"/>
                </a:cubicBezTo>
                <a:cubicBezTo>
                  <a:pt x="68159" y="518844"/>
                  <a:pt x="7586" y="1288551"/>
                  <a:pt x="0" y="169523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4" name="Freeform 23"/>
          <p:cNvSpPr/>
          <p:nvPr/>
        </p:nvSpPr>
        <p:spPr bwMode="auto">
          <a:xfrm flipH="1">
            <a:off x="90503" y="2132813"/>
            <a:ext cx="761955" cy="1695236"/>
          </a:xfrm>
          <a:custGeom>
            <a:avLst/>
            <a:gdLst>
              <a:gd name="connsiteX0" fmla="*/ 976045 w 976045"/>
              <a:gd name="connsiteY0" fmla="*/ 593 h 1726652"/>
              <a:gd name="connsiteX1" fmla="*/ 421241 w 976045"/>
              <a:gd name="connsiteY1" fmla="*/ 185528 h 1726652"/>
              <a:gd name="connsiteX2" fmla="*/ 113016 w 976045"/>
              <a:gd name="connsiteY2" fmla="*/ 1141025 h 1726652"/>
              <a:gd name="connsiteX3" fmla="*/ 0 w 976045"/>
              <a:gd name="connsiteY3" fmla="*/ 1726652 h 1726652"/>
              <a:gd name="connsiteX0" fmla="*/ 976045 w 976045"/>
              <a:gd name="connsiteY0" fmla="*/ 61 h 1726120"/>
              <a:gd name="connsiteX1" fmla="*/ 325035 w 976045"/>
              <a:gd name="connsiteY1" fmla="*/ 267189 h 1726120"/>
              <a:gd name="connsiteX2" fmla="*/ 113016 w 976045"/>
              <a:gd name="connsiteY2" fmla="*/ 1140493 h 1726120"/>
              <a:gd name="connsiteX3" fmla="*/ 0 w 976045"/>
              <a:gd name="connsiteY3" fmla="*/ 1726120 h 1726120"/>
              <a:gd name="connsiteX0" fmla="*/ 976045 w 976045"/>
              <a:gd name="connsiteY0" fmla="*/ 1112 h 1727171"/>
              <a:gd name="connsiteX1" fmla="*/ 325035 w 976045"/>
              <a:gd name="connsiteY1" fmla="*/ 268240 h 1727171"/>
              <a:gd name="connsiteX2" fmla="*/ 0 w 976045"/>
              <a:gd name="connsiteY2" fmla="*/ 1727171 h 1727171"/>
              <a:gd name="connsiteX0" fmla="*/ 988071 w 988071"/>
              <a:gd name="connsiteY0" fmla="*/ 295 h 1757176"/>
              <a:gd name="connsiteX1" fmla="*/ 325035 w 988071"/>
              <a:gd name="connsiteY1" fmla="*/ 298245 h 1757176"/>
              <a:gd name="connsiteX2" fmla="*/ 0 w 988071"/>
              <a:gd name="connsiteY2" fmla="*/ 1757176 h 1757176"/>
              <a:gd name="connsiteX0" fmla="*/ 988071 w 988071"/>
              <a:gd name="connsiteY0" fmla="*/ 0 h 1756881"/>
              <a:gd name="connsiteX1" fmla="*/ 325035 w 988071"/>
              <a:gd name="connsiteY1" fmla="*/ 297950 h 1756881"/>
              <a:gd name="connsiteX2" fmla="*/ 0 w 988071"/>
              <a:gd name="connsiteY2" fmla="*/ 1756881 h 1756881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1865" h="1695236">
                <a:moveTo>
                  <a:pt x="891865" y="0"/>
                </a:moveTo>
                <a:cubicBezTo>
                  <a:pt x="638278" y="28254"/>
                  <a:pt x="389499" y="77056"/>
                  <a:pt x="228829" y="297950"/>
                </a:cubicBezTo>
                <a:cubicBezTo>
                  <a:pt x="68159" y="518844"/>
                  <a:pt x="7586" y="1288551"/>
                  <a:pt x="0" y="169523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862" y="2057415"/>
            <a:ext cx="1893409" cy="18391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2287" y="2274965"/>
            <a:ext cx="2836950" cy="18907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915" y="4446907"/>
            <a:ext cx="2458668" cy="15113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5390" y="4446907"/>
            <a:ext cx="2005060" cy="18676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17" y="4446907"/>
            <a:ext cx="1031694" cy="18460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Straight Arrow Connector 31"/>
          <p:cNvCxnSpPr/>
          <p:nvPr/>
        </p:nvCxnSpPr>
        <p:spPr bwMode="auto">
          <a:xfrm>
            <a:off x="7029147" y="4800585"/>
            <a:ext cx="0" cy="1005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27" y="4801195"/>
            <a:ext cx="1901622" cy="116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CREATE™-AV Helios V11 with</a:t>
            </a:r>
          </a:p>
          <a:p>
            <a:pPr lvl="1"/>
            <a:r>
              <a:rPr lang="en-US" dirty="0" smtClean="0"/>
              <a:t>Overflow 2.3b (blades)</a:t>
            </a:r>
          </a:p>
          <a:p>
            <a:pPr lvl="1"/>
            <a:r>
              <a:rPr lang="en-US" dirty="0" smtClean="0"/>
              <a:t>KCFD (airframe)</a:t>
            </a:r>
          </a:p>
          <a:p>
            <a:pPr lvl="1"/>
            <a:r>
              <a:rPr lang="en-US" dirty="0" smtClean="0"/>
              <a:t>SAMCART (field)</a:t>
            </a:r>
          </a:p>
          <a:p>
            <a:pPr lvl="1"/>
            <a:endParaRPr lang="en-US" dirty="0"/>
          </a:p>
          <a:p>
            <a:r>
              <a:rPr lang="en-US" dirty="0" smtClean="0"/>
              <a:t>SA DDES</a:t>
            </a:r>
          </a:p>
          <a:p>
            <a:r>
              <a:rPr lang="en-US" dirty="0" smtClean="0"/>
              <a:t>0.5</a:t>
            </a:r>
            <a:r>
              <a:rPr lang="en-US" dirty="0" smtClean="0">
                <a:latin typeface="+mj-lt"/>
                <a:cs typeface="Calibri" panose="020F0502020204030204" pitchFamily="34" charset="0"/>
              </a:rPr>
              <a:t>°</a:t>
            </a:r>
            <a:r>
              <a:rPr lang="en-US" dirty="0" smtClean="0"/>
              <a:t>rotor rotation per </a:t>
            </a:r>
            <a:br>
              <a:rPr lang="en-US" dirty="0" smtClean="0"/>
            </a:br>
            <a:r>
              <a:rPr lang="en-US" dirty="0" smtClean="0"/>
              <a:t>time step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15"/>
          <a:stretch/>
        </p:blipFill>
        <p:spPr>
          <a:xfrm>
            <a:off x="4632976" y="3611878"/>
            <a:ext cx="7435674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5327" y="1783098"/>
            <a:ext cx="4579620" cy="20878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7559024" y="3977633"/>
            <a:ext cx="1554463" cy="2331727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6277" y="4506526"/>
            <a:ext cx="544252" cy="295466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en-US" sz="1800" dirty="0" smtClean="0"/>
              <a:t>0.52”</a:t>
            </a:r>
            <a:endParaRPr lang="en-US" sz="1800" dirty="0"/>
          </a:p>
        </p:txBody>
      </p:sp>
      <p:sp>
        <p:nvSpPr>
          <p:cNvPr id="8" name="Freeform 7"/>
          <p:cNvSpPr/>
          <p:nvPr/>
        </p:nvSpPr>
        <p:spPr bwMode="auto">
          <a:xfrm>
            <a:off x="8694295" y="4697918"/>
            <a:ext cx="554636" cy="239843"/>
          </a:xfrm>
          <a:custGeom>
            <a:avLst/>
            <a:gdLst>
              <a:gd name="connsiteX0" fmla="*/ 554636 w 554636"/>
              <a:gd name="connsiteY0" fmla="*/ 0 h 239843"/>
              <a:gd name="connsiteX1" fmla="*/ 239843 w 554636"/>
              <a:gd name="connsiteY1" fmla="*/ 0 h 239843"/>
              <a:gd name="connsiteX2" fmla="*/ 0 w 554636"/>
              <a:gd name="connsiteY2" fmla="*/ 239843 h 23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636" h="239843">
                <a:moveTo>
                  <a:pt x="554636" y="0"/>
                </a:moveTo>
                <a:lnTo>
                  <a:pt x="239843" y="0"/>
                </a:lnTo>
                <a:lnTo>
                  <a:pt x="0" y="239843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0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HOGE Assessment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1351" y="3977661"/>
            <a:ext cx="3209298" cy="246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60" y="1508781"/>
            <a:ext cx="3209298" cy="246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1887" y="1508781"/>
            <a:ext cx="3208227" cy="2468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60" y="3977661"/>
            <a:ext cx="3209298" cy="246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6180" y="3977661"/>
            <a:ext cx="3156160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6180" y="1508781"/>
            <a:ext cx="315616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HOGE Assessment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298"/>
          <a:stretch/>
        </p:blipFill>
        <p:spPr>
          <a:xfrm>
            <a:off x="82090" y="1745617"/>
            <a:ext cx="6417771" cy="2140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00" y="3902840"/>
            <a:ext cx="6417771" cy="246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390" y="1783098"/>
            <a:ext cx="4626103" cy="46261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02194" y="5349219"/>
            <a:ext cx="945002" cy="264688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r/R = 0.973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3" t="13334" r="38889" b="61212"/>
          <a:stretch/>
        </p:blipFill>
        <p:spPr>
          <a:xfrm>
            <a:off x="6918951" y="3977661"/>
            <a:ext cx="5212023" cy="2468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1351" y="3977661"/>
            <a:ext cx="3209297" cy="2468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60" y="1508781"/>
            <a:ext cx="3209297" cy="2468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1887" y="1508781"/>
            <a:ext cx="3208228" cy="2468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60" y="3977661"/>
            <a:ext cx="3208228" cy="2468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HIGE Assessment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3042" y="1508781"/>
            <a:ext cx="3209297" cy="24688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178469" y="4648242"/>
            <a:ext cx="952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h/D = 0.5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10 years of AIAA Hover Prediction Workshop papers have contributed in 3 broad areas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Fundamental process development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Verification and validation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Applications</a:t>
            </a:r>
          </a:p>
        </p:txBody>
      </p:sp>
      <p:sp>
        <p:nvSpPr>
          <p:cNvPr id="4" name="Right Brace 3"/>
          <p:cNvSpPr/>
          <p:nvPr/>
        </p:nvSpPr>
        <p:spPr bwMode="auto">
          <a:xfrm>
            <a:off x="5730244" y="3246122"/>
            <a:ext cx="274317" cy="2194536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56" y="2697488"/>
            <a:ext cx="5690486" cy="30123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57424" y="5812155"/>
            <a:ext cx="4596130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rgbClr val="D67F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Grand Challenge Problem</a:t>
            </a:r>
            <a:endParaRPr lang="en-US" sz="2800" b="1" cap="none" spc="0" dirty="0">
              <a:ln w="22225">
                <a:solidFill>
                  <a:srgbClr val="D67F00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192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389" y="1783097"/>
            <a:ext cx="4626864" cy="4626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298"/>
          <a:stretch/>
        </p:blipFill>
        <p:spPr>
          <a:xfrm>
            <a:off x="82090" y="1745617"/>
            <a:ext cx="6417772" cy="2140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00" y="3902840"/>
            <a:ext cx="6417772" cy="2468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HIGE Assessment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02194" y="5349219"/>
            <a:ext cx="945002" cy="264688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r/R = 0.973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HIGE Assessment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72" y="2606049"/>
            <a:ext cx="4572000" cy="3517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8828" y="2606049"/>
            <a:ext cx="4572000" cy="35175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5489" y="1741859"/>
            <a:ext cx="896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Thrust and power for the installed HVAB rotor as a function of rotor height above the ground, N.R. = 1250 RPM, GW = </a:t>
            </a:r>
            <a:r>
              <a:rPr lang="en-US" sz="1800" i="1" dirty="0" smtClean="0"/>
              <a:t>1,000lbs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1589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61" y="1691658"/>
            <a:ext cx="8229510" cy="4476059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The Hover Focus Problem 1 is an attempt by the Steering Committee to challenge hover simulation enthusiasts to benchmark their processes for a calculation that includes aspects of the 2030 Grand Challenge Problem. </a:t>
            </a:r>
          </a:p>
          <a:p>
            <a:pPr lvl="1"/>
            <a:r>
              <a:rPr lang="en-US" sz="2000" dirty="0" smtClean="0"/>
              <a:t>It is an extension of the isolated HVAB rotor in hover</a:t>
            </a:r>
          </a:p>
          <a:p>
            <a:pPr lvl="1"/>
            <a:r>
              <a:rPr lang="en-US" sz="2000" dirty="0" smtClean="0"/>
              <a:t>The problem is segmented into seven sections. Practitioners can participate in some or all of the sections</a:t>
            </a:r>
          </a:p>
          <a:p>
            <a:r>
              <a:rPr lang="en-US" sz="2400" dirty="0"/>
              <a:t>The Hover Focus Problem 1 is extensive and much work remains. The Steering Committee will continue to utilize Helios to produce results for comparison.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0" t="13636" r="40910" b="31818"/>
          <a:stretch/>
        </p:blipFill>
        <p:spPr>
          <a:xfrm>
            <a:off x="8381975" y="1186487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Hope you Enjoy the Paper and the Conference!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928" y="2606049"/>
            <a:ext cx="6661984" cy="310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89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Hover Focus Problem 1: Overview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HOGE Assessment</a:t>
            </a:r>
          </a:p>
          <a:p>
            <a:r>
              <a:rPr lang="en-US" dirty="0" smtClean="0"/>
              <a:t>Step 2: HIGE Assessment</a:t>
            </a:r>
          </a:p>
          <a:p>
            <a:r>
              <a:rPr lang="en-US" dirty="0" smtClean="0"/>
              <a:t>Step 3: </a:t>
            </a:r>
            <a:r>
              <a:rPr lang="en-US" dirty="0" err="1" smtClean="0"/>
              <a:t>Groundwash</a:t>
            </a:r>
            <a:r>
              <a:rPr lang="en-US" dirty="0" smtClean="0"/>
              <a:t> Assessment – Part 1</a:t>
            </a:r>
          </a:p>
          <a:p>
            <a:r>
              <a:rPr lang="en-US" dirty="0" smtClean="0"/>
              <a:t>Step 4: </a:t>
            </a:r>
            <a:r>
              <a:rPr lang="en-US" dirty="0" err="1" smtClean="0"/>
              <a:t>Groundwash</a:t>
            </a:r>
            <a:r>
              <a:rPr lang="en-US" dirty="0" smtClean="0"/>
              <a:t> Assessment – Part 2</a:t>
            </a:r>
          </a:p>
          <a:p>
            <a:r>
              <a:rPr lang="en-US" dirty="0" smtClean="0"/>
              <a:t>Step 5: Impact of Headwinds</a:t>
            </a:r>
          </a:p>
          <a:p>
            <a:r>
              <a:rPr lang="en-US" dirty="0" smtClean="0"/>
              <a:t>Step 6: Generalized Impact of Wind</a:t>
            </a:r>
          </a:p>
          <a:p>
            <a:r>
              <a:rPr lang="en-US" dirty="0" smtClean="0"/>
              <a:t>Step 7: Descent Simulation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Hover Focus Problem 1: Step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 smtClean="0"/>
                  <a:t>HOGE Assessment</a:t>
                </a:r>
              </a:p>
              <a:p>
                <a:r>
                  <a:rPr lang="en-US" altLang="en-US" sz="2000" dirty="0" smtClean="0"/>
                  <a:t>For the isolated HVAB rotor, run a thrust sweep (suggest </a:t>
                </a:r>
                <a:r>
                  <a:rPr lang="en-US" altLang="en-US" sz="2000" dirty="0" smtClean="0">
                    <a:sym typeface="Symbol" panose="05050102010706020507" pitchFamily="18" charset="2"/>
                  </a:rPr>
                  <a:t></a:t>
                </a:r>
                <a:r>
                  <a:rPr lang="en-US" altLang="en-US" sz="2000" baseline="-25000" dirty="0" smtClean="0"/>
                  <a:t>75</a:t>
                </a:r>
                <a:r>
                  <a:rPr lang="en-US" altLang="en-US" sz="2000" dirty="0" smtClean="0"/>
                  <a:t> = 6</a:t>
                </a:r>
                <a:r>
                  <a:rPr lang="en-US" altLang="en-US" sz="2000" dirty="0" smtClean="0">
                    <a:sym typeface="Symbol" panose="05050102010706020507" pitchFamily="18" charset="2"/>
                  </a:rPr>
                  <a:t></a:t>
                </a:r>
                <a:r>
                  <a:rPr lang="en-US" altLang="en-US" sz="2000" dirty="0" smtClean="0"/>
                  <a:t>, 8</a:t>
                </a:r>
                <a:r>
                  <a:rPr lang="en-US" altLang="en-US" sz="2000" dirty="0" smtClean="0">
                    <a:sym typeface="Symbol" panose="05050102010706020507" pitchFamily="18" charset="2"/>
                  </a:rPr>
                  <a:t></a:t>
                </a:r>
                <a:r>
                  <a:rPr lang="en-US" altLang="en-US" sz="2000" dirty="0" smtClean="0"/>
                  <a:t>, 9</a:t>
                </a:r>
                <a:r>
                  <a:rPr lang="en-US" altLang="en-US" sz="2000" dirty="0" smtClean="0">
                    <a:sym typeface="Symbol" panose="05050102010706020507" pitchFamily="18" charset="2"/>
                  </a:rPr>
                  <a:t></a:t>
                </a:r>
                <a:r>
                  <a:rPr lang="en-US" altLang="en-US" sz="2000" dirty="0" smtClean="0"/>
                  <a:t>, 10</a:t>
                </a:r>
                <a:r>
                  <a:rPr lang="en-US" altLang="en-US" sz="2000" dirty="0" smtClean="0">
                    <a:sym typeface="Symbol" panose="05050102010706020507" pitchFamily="18" charset="2"/>
                  </a:rPr>
                  <a:t></a:t>
                </a:r>
                <a:r>
                  <a:rPr lang="en-US" altLang="en-US" sz="2000" dirty="0" smtClean="0"/>
                  <a:t>, 11</a:t>
                </a:r>
                <a:r>
                  <a:rPr lang="en-US" altLang="en-US" sz="2000" dirty="0" smtClean="0">
                    <a:sym typeface="Symbol" panose="05050102010706020507" pitchFamily="18" charset="2"/>
                  </a:rPr>
                  <a:t></a:t>
                </a:r>
                <a:r>
                  <a:rPr lang="en-US" altLang="en-US" sz="2000" dirty="0" smtClean="0"/>
                  <a:t>) to determine thrust, power, distributed thrust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altLang="en-US" sz="2000" dirty="0" smtClean="0">
                    <a:sym typeface="Symbol" panose="05050102010706020507" pitchFamily="18" charset="2"/>
                  </a:rPr>
                  <a:t>, distributed torque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altLang="en-US" sz="2000" dirty="0" smtClean="0">
                    <a:sym typeface="Symbol" panose="05050102010706020507" pitchFamily="18" charset="2"/>
                  </a:rPr>
                  <a:t>, and pressure coefficient at radial stations r = 0.875, 0.900. 0.973, and 0.990</a:t>
                </a:r>
              </a:p>
              <a:p>
                <a:r>
                  <a:rPr lang="en-US" altLang="en-US" sz="2000" dirty="0" smtClean="0">
                    <a:sym typeface="Symbol" panose="05050102010706020507" pitchFamily="18" charset="2"/>
                  </a:rPr>
                  <a:t>Repeat the calculation for the installed rotor case for </a:t>
                </a:r>
                <a:r>
                  <a:rPr lang="en-US" altLang="en-US" sz="2000" baseline="-25000" dirty="0" smtClean="0"/>
                  <a:t>75</a:t>
                </a:r>
                <a:r>
                  <a:rPr lang="en-US" altLang="en-US" sz="2000" dirty="0" smtClean="0">
                    <a:sym typeface="Symbol" panose="05050102010706020507" pitchFamily="18" charset="2"/>
                  </a:rPr>
                  <a:t> = 10</a:t>
                </a:r>
              </a:p>
              <a:p>
                <a:r>
                  <a:rPr lang="en-US" altLang="en-US" sz="2000" dirty="0" smtClean="0">
                    <a:sym typeface="Symbol" panose="05050102010706020507" pitchFamily="18" charset="2"/>
                  </a:rPr>
                  <a:t>Compute the augmented thrust, the added thrust produced by the </a:t>
                </a:r>
                <a:br>
                  <a:rPr lang="en-US" altLang="en-US" sz="2000" dirty="0" smtClean="0">
                    <a:sym typeface="Symbol" panose="05050102010706020507" pitchFamily="18" charset="2"/>
                  </a:rPr>
                </a:br>
                <a:r>
                  <a:rPr lang="en-US" altLang="en-US" sz="2000" dirty="0" smtClean="0">
                    <a:sym typeface="Symbol" panose="05050102010706020507" pitchFamily="18" charset="2"/>
                  </a:rPr>
                  <a:t>rotor as a result of the presence of the fuselage (use the power </a:t>
                </a:r>
                <a:br>
                  <a:rPr lang="en-US" altLang="en-US" sz="2000" dirty="0" smtClean="0">
                    <a:sym typeface="Symbol" panose="05050102010706020507" pitchFamily="18" charset="2"/>
                  </a:rPr>
                </a:br>
                <a:r>
                  <a:rPr lang="en-US" altLang="en-US" sz="2000" dirty="0" smtClean="0">
                    <a:sym typeface="Symbol" panose="05050102010706020507" pitchFamily="18" charset="2"/>
                  </a:rPr>
                  <a:t>produced by the rotor of the installed case)</a:t>
                </a:r>
              </a:p>
              <a:p>
                <a:r>
                  <a:rPr lang="en-US" altLang="en-US" sz="2000" dirty="0" smtClean="0"/>
                  <a:t>Compute the download acting on the aircraft due to the </a:t>
                </a:r>
                <a:r>
                  <a:rPr lang="en-US" altLang="en-US" sz="2000" dirty="0" err="1" smtClean="0"/>
                  <a:t>rotorwash</a:t>
                </a:r>
                <a:r>
                  <a:rPr lang="en-US" altLang="en-US" sz="2000" dirty="0" smtClean="0"/>
                  <a:t>. </a:t>
                </a:r>
                <a:br>
                  <a:rPr lang="en-US" altLang="en-US" sz="2000" dirty="0" smtClean="0"/>
                </a:br>
                <a:r>
                  <a:rPr lang="en-US" altLang="en-US" sz="2000" dirty="0" smtClean="0"/>
                  <a:t>Report the download as a percentage of the thrust; report the </a:t>
                </a:r>
                <a:br>
                  <a:rPr lang="en-US" altLang="en-US" sz="2000" dirty="0" smtClean="0"/>
                </a:br>
                <a:r>
                  <a:rPr lang="en-US" altLang="en-US" sz="2000" dirty="0" smtClean="0"/>
                  <a:t>augmented thrust as a percentage of the download.</a:t>
                </a:r>
              </a:p>
              <a:p>
                <a:r>
                  <a:rPr lang="en-US" altLang="en-US" sz="2000" dirty="0" smtClean="0"/>
                  <a:t>Extra credit: Repeat the installed calculations for (</a:t>
                </a:r>
                <a:r>
                  <a:rPr lang="en-US" altLang="en-US" sz="2000" dirty="0" smtClean="0">
                    <a:sym typeface="Symbol" panose="05050102010706020507" pitchFamily="18" charset="2"/>
                  </a:rPr>
                  <a:t></a:t>
                </a:r>
                <a:r>
                  <a:rPr lang="en-US" altLang="en-US" sz="2000" baseline="-25000" dirty="0"/>
                  <a:t>75</a:t>
                </a:r>
                <a:r>
                  <a:rPr lang="en-US" altLang="en-US" sz="2000" dirty="0"/>
                  <a:t> = 6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</a:t>
                </a:r>
                <a:r>
                  <a:rPr lang="en-US" altLang="en-US" sz="2000" dirty="0"/>
                  <a:t>, 8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</a:t>
                </a:r>
                <a:r>
                  <a:rPr lang="en-US" altLang="en-US" sz="2000" dirty="0"/>
                  <a:t>, 9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</a:t>
                </a:r>
                <a:r>
                  <a:rPr lang="en-US" altLang="en-US" sz="2000" dirty="0"/>
                  <a:t>, </a:t>
                </a:r>
                <a:r>
                  <a:rPr lang="en-US" altLang="en-US" sz="2000" dirty="0" smtClean="0"/>
                  <a:t/>
                </a:r>
                <a:br>
                  <a:rPr lang="en-US" altLang="en-US" sz="2000" dirty="0" smtClean="0"/>
                </a:br>
                <a:r>
                  <a:rPr lang="en-US" altLang="en-US" sz="2000" dirty="0" smtClean="0"/>
                  <a:t>10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</a:t>
                </a:r>
                <a:r>
                  <a:rPr lang="en-US" altLang="en-US" sz="2000" dirty="0"/>
                  <a:t>, 11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</a:t>
                </a:r>
                <a:r>
                  <a:rPr lang="en-US" altLang="en-US" sz="2000" dirty="0" smtClean="0"/>
                  <a:t>) </a:t>
                </a:r>
                <a:r>
                  <a:rPr lang="en-US" altLang="en-US" sz="2000" dirty="0" smtClean="0">
                    <a:sym typeface="Symbol" panose="05050102010706020507" pitchFamily="18" charset="2"/>
                  </a:rPr>
                  <a:t>and find DL = f(T) and </a:t>
                </a:r>
                <a:r>
                  <a:rPr lang="en-US" altLang="en-US" sz="2000" dirty="0" smtClean="0"/>
                  <a:t>T = </a:t>
                </a:r>
                <a:r>
                  <a:rPr lang="en-US" altLang="en-US" sz="2000" dirty="0" smtClean="0">
                    <a:sym typeface="Symbol" panose="05050102010706020507" pitchFamily="18" charset="2"/>
                  </a:rPr>
                  <a:t>f(T)</a:t>
                </a:r>
              </a:p>
              <a:p>
                <a:pPr lvl="1"/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99" b="-2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85" y="3154683"/>
            <a:ext cx="4572000" cy="28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1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Hover Focus Problem 1: Step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 smtClean="0"/>
                  <a:t>HIGE Assessment</a:t>
                </a:r>
              </a:p>
              <a:p>
                <a:pPr lvl="0"/>
                <a:r>
                  <a:rPr lang="en-US" dirty="0"/>
                  <a:t>For a flat ground plane, compute installed </a:t>
                </a:r>
                <a:r>
                  <a:rPr lang="en-US" dirty="0" smtClean="0"/>
                  <a:t>hover</a:t>
                </a:r>
                <a:br>
                  <a:rPr lang="en-US" dirty="0" smtClean="0"/>
                </a:br>
                <a:r>
                  <a:rPr lang="en-US" dirty="0" smtClean="0"/>
                  <a:t>performance </a:t>
                </a:r>
                <a:r>
                  <a:rPr lang="en-US" dirty="0"/>
                  <a:t>for a gross weight of </a:t>
                </a:r>
                <a:r>
                  <a:rPr lang="en-US" dirty="0" smtClean="0"/>
                  <a:t>1,000 </a:t>
                </a:r>
                <a:r>
                  <a:rPr lang="en-US" dirty="0" err="1"/>
                  <a:t>lbf</a:t>
                </a:r>
                <a:r>
                  <a:rPr lang="en-US" dirty="0"/>
                  <a:t>.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Consider </a:t>
                </a:r>
                <a:r>
                  <a:rPr lang="en-US" dirty="0"/>
                  <a:t>rotor height above ground from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h/D </a:t>
                </a:r>
                <a:r>
                  <a:rPr lang="en-US" dirty="0"/>
                  <a:t>= 0.5 to 3.0. Find thrust, power, distributed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thrust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, distributed torque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, and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pressure </a:t>
                </a:r>
                <a:r>
                  <a:rPr lang="en-US" dirty="0"/>
                  <a:t>coefficient at radial stations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r </a:t>
                </a:r>
                <a:r>
                  <a:rPr lang="en-US" dirty="0"/>
                  <a:t>= 0.875, 0.900. 0.973, and 0.990.</a:t>
                </a:r>
              </a:p>
              <a:p>
                <a:r>
                  <a:rPr lang="en-US" dirty="0"/>
                  <a:t>Find DL = f(h/D).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19" y="1691658"/>
            <a:ext cx="2560292" cy="4581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8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Hover Focus Problem 1: Step 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err="1" smtClean="0"/>
              <a:t>Groundwash</a:t>
            </a:r>
            <a:r>
              <a:rPr lang="en-US" u="sng" dirty="0" smtClean="0"/>
              <a:t> Assessment – Part 1</a:t>
            </a:r>
          </a:p>
          <a:p>
            <a:pPr lvl="0"/>
            <a:r>
              <a:rPr lang="en-US" dirty="0" smtClean="0"/>
              <a:t>For </a:t>
            </a:r>
            <a:r>
              <a:rPr lang="en-US" dirty="0"/>
              <a:t>a flat ground plane, compute the </a:t>
            </a:r>
            <a:r>
              <a:rPr lang="en-US" dirty="0" smtClean="0"/>
              <a:t>ground</a:t>
            </a:r>
            <a:br>
              <a:rPr lang="en-US" dirty="0" smtClean="0"/>
            </a:br>
            <a:r>
              <a:rPr lang="en-US" dirty="0" smtClean="0"/>
              <a:t>wash </a:t>
            </a:r>
            <a:r>
              <a:rPr lang="en-US" dirty="0"/>
              <a:t>for installed hover performance for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gross </a:t>
            </a:r>
            <a:r>
              <a:rPr lang="en-US" dirty="0"/>
              <a:t>weight of </a:t>
            </a:r>
            <a:r>
              <a:rPr lang="en-US" dirty="0" smtClean="0"/>
              <a:t>1,000 </a:t>
            </a:r>
            <a:r>
              <a:rPr lang="en-US" dirty="0" err="1"/>
              <a:t>lbf</a:t>
            </a:r>
            <a:r>
              <a:rPr lang="en-US" dirty="0"/>
              <a:t> and a rotor height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above </a:t>
            </a:r>
            <a:r>
              <a:rPr lang="en-US" dirty="0"/>
              <a:t>ground of h/D = 0.5. Note: this is one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cases in Step 2A.</a:t>
            </a:r>
          </a:p>
          <a:p>
            <a:pPr lvl="0"/>
            <a:r>
              <a:rPr lang="en-US" dirty="0"/>
              <a:t>Plot the ground velocity profile at azimuth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locations </a:t>
            </a:r>
            <a:r>
              <a:rPr lang="en-US" dirty="0"/>
              <a:t>of 0, </a:t>
            </a:r>
            <a:r>
              <a:rPr lang="en-US" dirty="0">
                <a:sym typeface="Symbol" panose="05050102010706020507" pitchFamily="18" charset="2"/>
              </a:rPr>
              <a:t></a:t>
            </a:r>
            <a:r>
              <a:rPr lang="en-US" dirty="0" smtClean="0"/>
              <a:t>45</a:t>
            </a:r>
            <a:r>
              <a:rPr lang="en-US" altLang="en-US" dirty="0" smtClean="0">
                <a:sym typeface="Symbol" panose="05050102010706020507" pitchFamily="18" charset="2"/>
              </a:rPr>
              <a:t></a:t>
            </a:r>
            <a:r>
              <a:rPr lang="en-US" dirty="0" smtClean="0"/>
              <a:t>, 90</a:t>
            </a:r>
            <a:r>
              <a:rPr lang="en-US" altLang="en-US" dirty="0" smtClean="0">
                <a:sym typeface="Symbol" panose="05050102010706020507" pitchFamily="18" charset="2"/>
              </a:rPr>
              <a:t></a:t>
            </a:r>
            <a:r>
              <a:rPr lang="en-US" dirty="0" smtClean="0"/>
              <a:t>, </a:t>
            </a:r>
            <a:r>
              <a:rPr lang="en-US" dirty="0">
                <a:sym typeface="Symbol" panose="05050102010706020507" pitchFamily="18" charset="2"/>
              </a:rPr>
              <a:t></a:t>
            </a:r>
            <a:r>
              <a:rPr lang="en-US" dirty="0" smtClean="0"/>
              <a:t>135</a:t>
            </a:r>
            <a:r>
              <a:rPr lang="en-US" altLang="en-US" dirty="0" smtClean="0">
                <a:sym typeface="Symbol" panose="05050102010706020507" pitchFamily="18" charset="2"/>
              </a:rPr>
              <a:t>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 smtClean="0"/>
              <a:t>180</a:t>
            </a:r>
            <a:r>
              <a:rPr lang="en-US" altLang="en-US" dirty="0" smtClean="0">
                <a:sym typeface="Symbol" panose="05050102010706020507" pitchFamily="18" charset="2"/>
              </a:rPr>
              <a:t>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radial locations of 0.5D, 1.0D, and 1.5D.</a:t>
            </a:r>
          </a:p>
          <a:p>
            <a:r>
              <a:rPr lang="en-US" dirty="0"/>
              <a:t>Extra Credit: How do the results of Step 3A differ for an isolated rotor?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29" y="1691638"/>
            <a:ext cx="3566121" cy="34576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 bwMode="auto">
          <a:xfrm>
            <a:off x="11033706" y="1874537"/>
            <a:ext cx="0" cy="12801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1033706" y="3154683"/>
            <a:ext cx="91439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0610192" y="1923843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h/D</a:t>
            </a:r>
            <a:endParaRPr lang="en-US" sz="1200"/>
          </a:p>
        </p:txBody>
      </p:sp>
      <p:sp>
        <p:nvSpPr>
          <p:cNvPr id="14" name="TextBox 13"/>
          <p:cNvSpPr txBox="1"/>
          <p:nvPr/>
        </p:nvSpPr>
        <p:spPr>
          <a:xfrm>
            <a:off x="11615118" y="318384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</a:t>
            </a:r>
            <a:endParaRPr lang="en-US" sz="1200" dirty="0"/>
          </a:p>
        </p:txBody>
      </p:sp>
      <p:sp>
        <p:nvSpPr>
          <p:cNvPr id="15" name="Arc 14"/>
          <p:cNvSpPr/>
          <p:nvPr/>
        </p:nvSpPr>
        <p:spPr bwMode="auto">
          <a:xfrm flipV="1">
            <a:off x="10576511" y="1234464"/>
            <a:ext cx="1005829" cy="1913824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9533744" y="2788927"/>
            <a:ext cx="1408523" cy="12809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030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Hover Focus Problem 1: Step 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err="1" smtClean="0"/>
              <a:t>Groundwash</a:t>
            </a:r>
            <a:r>
              <a:rPr lang="en-US" u="sng" dirty="0" smtClean="0"/>
              <a:t> </a:t>
            </a:r>
            <a:r>
              <a:rPr lang="en-US" u="sng" dirty="0"/>
              <a:t>Assessment – Part </a:t>
            </a:r>
            <a:r>
              <a:rPr lang="en-US" u="sng" dirty="0" smtClean="0"/>
              <a:t>2</a:t>
            </a:r>
          </a:p>
          <a:p>
            <a:r>
              <a:rPr lang="en-US" dirty="0"/>
              <a:t>Repeat Step 3 with the hillside ground plane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2880366"/>
            <a:ext cx="8229600" cy="375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Hover Focus Problem 1: Step 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Impact </a:t>
            </a:r>
            <a:r>
              <a:rPr lang="en-US" u="sng" dirty="0"/>
              <a:t>of </a:t>
            </a:r>
            <a:r>
              <a:rPr lang="en-US" u="sng" dirty="0" smtClean="0"/>
              <a:t>Headwinds</a:t>
            </a:r>
          </a:p>
          <a:p>
            <a:r>
              <a:rPr lang="en-US" dirty="0"/>
              <a:t>Repeat Step 3 with 3- and 6-knot headwinds. For this exercise, do not consider changes to rotor flapping or add cyclic for rotor trim. Instead, report changes to rotor forces and moments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quality, real-world, detailed data sets are not widely available to the general public… so let’s make some ourselves!</a:t>
            </a:r>
          </a:p>
          <a:p>
            <a:endParaRPr lang="en-US" dirty="0" smtClean="0"/>
          </a:p>
          <a:p>
            <a:r>
              <a:rPr lang="en-US" dirty="0" smtClean="0"/>
              <a:t>The HPW steering committee will be inventing a series of hover problems for enthusiasts to solve using their best practices</a:t>
            </a:r>
          </a:p>
          <a:p>
            <a:endParaRPr lang="en-US" dirty="0" smtClean="0"/>
          </a:p>
          <a:p>
            <a:r>
              <a:rPr lang="en-US" dirty="0" smtClean="0"/>
              <a:t>Results are intended to be shared for code-to-code comparisons</a:t>
            </a:r>
          </a:p>
        </p:txBody>
      </p:sp>
    </p:spTree>
    <p:extLst>
      <p:ext uri="{BB962C8B-B14F-4D97-AF65-F5344CB8AC3E}">
        <p14:creationId xmlns:p14="http://schemas.microsoft.com/office/powerpoint/2010/main" val="34077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Hover Focus Problem 1: Step 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Generalized </a:t>
            </a:r>
            <a:r>
              <a:rPr lang="en-US" u="sng" dirty="0"/>
              <a:t>Impact of </a:t>
            </a:r>
            <a:r>
              <a:rPr lang="en-US" u="sng" dirty="0" smtClean="0"/>
              <a:t>Wind</a:t>
            </a:r>
          </a:p>
          <a:p>
            <a:r>
              <a:rPr lang="en-US" dirty="0"/>
              <a:t>Repeat Step 5 with 3- and 6-knot winds from </a:t>
            </a:r>
            <a:r>
              <a:rPr lang="en-US" dirty="0">
                <a:sym typeface="Symbol" panose="05050102010706020507" pitchFamily="18" charset="2"/>
              </a:rPr>
              <a:t></a:t>
            </a:r>
            <a:r>
              <a:rPr lang="en-US" dirty="0" smtClean="0"/>
              <a:t>45</a:t>
            </a:r>
            <a:r>
              <a:rPr lang="en-US" altLang="en-US" dirty="0" smtClean="0">
                <a:sym typeface="Symbol" panose="05050102010706020507" pitchFamily="18" charset="2"/>
              </a:rPr>
              <a:t></a:t>
            </a:r>
            <a:r>
              <a:rPr lang="en-US" dirty="0" smtClean="0"/>
              <a:t>, 90</a:t>
            </a:r>
            <a:r>
              <a:rPr lang="en-US" altLang="en-US" dirty="0" smtClean="0">
                <a:sym typeface="Symbol" panose="05050102010706020507" pitchFamily="18" charset="2"/>
              </a:rPr>
              <a:t></a:t>
            </a:r>
            <a:r>
              <a:rPr lang="en-US" dirty="0" smtClean="0"/>
              <a:t>, </a:t>
            </a:r>
            <a:r>
              <a:rPr lang="en-US" dirty="0">
                <a:sym typeface="Symbol" panose="05050102010706020507" pitchFamily="18" charset="2"/>
              </a:rPr>
              <a:t></a:t>
            </a:r>
            <a:r>
              <a:rPr lang="en-US" dirty="0" smtClean="0"/>
              <a:t>135</a:t>
            </a:r>
            <a:r>
              <a:rPr lang="en-US" altLang="en-US" dirty="0" smtClean="0">
                <a:sym typeface="Symbol" panose="05050102010706020507" pitchFamily="18" charset="2"/>
              </a:rPr>
              <a:t>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 smtClean="0"/>
              <a:t>180</a:t>
            </a:r>
            <a:r>
              <a:rPr lang="en-US" altLang="en-US" dirty="0" smtClean="0">
                <a:sym typeface="Symbol" panose="05050102010706020507" pitchFamily="18" charset="2"/>
              </a:rPr>
              <a:t>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71" y="2243762"/>
            <a:ext cx="54864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Hover Focus Problem 1: Step 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Descent </a:t>
            </a:r>
            <a:r>
              <a:rPr lang="en-US" u="sng" dirty="0"/>
              <a:t>Simulation</a:t>
            </a:r>
          </a:p>
          <a:p>
            <a:pPr lvl="0"/>
            <a:r>
              <a:rPr lang="en-US" altLang="en-US" dirty="0"/>
              <a:t>Consider a descent from h/D = 2.0 to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h/D </a:t>
            </a:r>
            <a:r>
              <a:rPr lang="en-US" altLang="en-US" dirty="0"/>
              <a:t>= 0.5 following the velocity profile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described </a:t>
            </a:r>
            <a:r>
              <a:rPr lang="en-US" altLang="en-US" dirty="0"/>
              <a:t>by</a:t>
            </a:r>
            <a:r>
              <a:rPr lang="en-US" altLang="en-US" dirty="0" smtClean="0"/>
              <a:t>:</a:t>
            </a:r>
          </a:p>
          <a:p>
            <a:pPr lvl="0"/>
            <a:endParaRPr lang="en-US" altLang="en-US" dirty="0"/>
          </a:p>
          <a:p>
            <a:pPr lvl="0"/>
            <a:endParaRPr lang="en-US" altLang="en-US" dirty="0" smtClean="0">
              <a:sym typeface="Symbol" panose="05050102010706020507" pitchFamily="18" charset="2"/>
            </a:endParaRPr>
          </a:p>
          <a:p>
            <a:pPr lvl="0"/>
            <a:r>
              <a:rPr lang="en-US" altLang="en-US" dirty="0" smtClean="0">
                <a:sym typeface="Symbol" panose="05050102010706020507" pitchFamily="18" charset="2"/>
              </a:rPr>
              <a:t>Keep </a:t>
            </a:r>
            <a:r>
              <a:rPr lang="en-US" altLang="en-US" dirty="0">
                <a:sym typeface="Symbol" panose="05050102010706020507" pitchFamily="18" charset="2"/>
              </a:rPr>
              <a:t>gross weight constant (</a:t>
            </a:r>
            <a:r>
              <a:rPr lang="en-US" altLang="en-US" dirty="0" smtClean="0">
                <a:sym typeface="Symbol" panose="05050102010706020507" pitchFamily="18" charset="2"/>
              </a:rPr>
              <a:t>1,000 </a:t>
            </a:r>
            <a:r>
              <a:rPr lang="en-US" altLang="en-US" dirty="0" err="1">
                <a:sym typeface="Symbol" panose="05050102010706020507" pitchFamily="18" charset="2"/>
              </a:rPr>
              <a:t>lbf</a:t>
            </a:r>
            <a:r>
              <a:rPr lang="en-US" altLang="en-US" dirty="0">
                <a:sym typeface="Symbol" panose="05050102010706020507" pitchFamily="18" charset="2"/>
              </a:rPr>
              <a:t>) </a:t>
            </a:r>
            <a:r>
              <a:rPr lang="en-US" altLang="en-US" dirty="0" smtClean="0">
                <a:sym typeface="Symbol" panose="05050102010706020507" pitchFamily="18" charset="2"/>
              </a:rPr>
              <a:t/>
            </a:r>
            <a:br>
              <a:rPr lang="en-US" altLang="en-US" dirty="0" smtClean="0">
                <a:sym typeface="Symbol" panose="05050102010706020507" pitchFamily="18" charset="2"/>
              </a:rPr>
            </a:br>
            <a:r>
              <a:rPr lang="en-US" altLang="en-US" dirty="0" smtClean="0">
                <a:sym typeface="Symbol" panose="05050102010706020507" pitchFamily="18" charset="2"/>
              </a:rPr>
              <a:t>and </a:t>
            </a:r>
            <a:r>
              <a:rPr lang="en-US" altLang="en-US" dirty="0">
                <a:sym typeface="Symbol" panose="05050102010706020507" pitchFamily="18" charset="2"/>
              </a:rPr>
              <a:t>find T = f(t), P = f(t) and DL = f(t</a:t>
            </a:r>
            <a:r>
              <a:rPr lang="en-US" altLang="en-US" dirty="0" smtClean="0">
                <a:sym typeface="Symbol" panose="05050102010706020507" pitchFamily="18" charset="2"/>
              </a:rPr>
              <a:t>).</a:t>
            </a:r>
            <a:br>
              <a:rPr lang="en-US" altLang="en-US" dirty="0" smtClean="0">
                <a:sym typeface="Symbol" panose="05050102010706020507" pitchFamily="18" charset="2"/>
              </a:rPr>
            </a:br>
            <a:r>
              <a:rPr lang="en-US" altLang="en-US" dirty="0" smtClean="0">
                <a:sym typeface="Symbol" panose="05050102010706020507" pitchFamily="18" charset="2"/>
              </a:rPr>
              <a:t>The </a:t>
            </a:r>
            <a:r>
              <a:rPr lang="en-US" altLang="en-US" dirty="0">
                <a:sym typeface="Symbol" panose="05050102010706020507" pitchFamily="18" charset="2"/>
              </a:rPr>
              <a:t>simulation is 2.4 seconds </a:t>
            </a:r>
            <a:r>
              <a:rPr lang="en-US" altLang="en-US" dirty="0" smtClean="0">
                <a:sym typeface="Symbol" panose="05050102010706020507" pitchFamily="18" charset="2"/>
              </a:rPr>
              <a:t>long</a:t>
            </a:r>
            <a:br>
              <a:rPr lang="en-US" altLang="en-US" dirty="0" smtClean="0">
                <a:sym typeface="Symbol" panose="05050102010706020507" pitchFamily="18" charset="2"/>
              </a:rPr>
            </a:br>
            <a:r>
              <a:rPr lang="en-US" altLang="en-US" dirty="0" smtClean="0">
                <a:sym typeface="Symbol" panose="05050102010706020507" pitchFamily="18" charset="2"/>
              </a:rPr>
              <a:t>requiring </a:t>
            </a:r>
            <a:r>
              <a:rPr lang="en-US" altLang="en-US" dirty="0">
                <a:sym typeface="Symbol" panose="05050102010706020507" pitchFamily="18" charset="2"/>
              </a:rPr>
              <a:t>50 rotor revolutions.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1011" y="3886195"/>
                <a:ext cx="60007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en-US" dirty="0">
                          <a:latin typeface="Cambria Math" panose="02040503050406030204" pitchFamily="18" charset="0"/>
                        </a:rPr>
                        <m:t> = 6.9271 − 6.9271 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en-US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dirty="0">
                          <a:latin typeface="Cambria Math" panose="02040503050406030204" pitchFamily="18" charset="0"/>
                        </a:rPr>
                        <m:t>𝐶𝑂𝑆</m:t>
                      </m:r>
                      <m:r>
                        <a:rPr lang="en-US" alt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alt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altLang="en-US" dirty="0">
                          <a:latin typeface="Cambria Math" panose="02040503050406030204" pitchFamily="18" charset="0"/>
                        </a:rPr>
                        <m:t>/1.2 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en-US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1" y="3886195"/>
                <a:ext cx="6000745" cy="461665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0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Hover Focus Problem 1: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Hover Focus Problem #1 is a </a:t>
            </a:r>
            <a:r>
              <a:rPr lang="en-US" dirty="0"/>
              <a:t>deep-dive into </a:t>
            </a:r>
            <a:r>
              <a:rPr lang="en-US" dirty="0" smtClean="0"/>
              <a:t>“real” </a:t>
            </a:r>
            <a:r>
              <a:rPr lang="en-US" dirty="0"/>
              <a:t>hover </a:t>
            </a:r>
            <a:r>
              <a:rPr lang="en-US" dirty="0" smtClean="0"/>
              <a:t>simulations </a:t>
            </a:r>
            <a:r>
              <a:rPr lang="en-US" dirty="0"/>
              <a:t>of </a:t>
            </a:r>
            <a:r>
              <a:rPr lang="en-US" dirty="0" smtClean="0"/>
              <a:t>a </a:t>
            </a:r>
            <a:r>
              <a:rPr lang="en-US" dirty="0"/>
              <a:t>rotorcraft in the proximity of a ground plane. 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Several aspects of the problem are described in 7 sections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The intention is for practitioners to work through sections of their interest – 1 or more at a time – but not necessarily all at once!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Practitioners </a:t>
            </a:r>
            <a:r>
              <a:rPr lang="en-US" dirty="0"/>
              <a:t>are encouraged to share results for comparison with helicopter enthusiasts across the </a:t>
            </a:r>
            <a:r>
              <a:rPr lang="en-US" dirty="0" smtClean="0"/>
              <a:t>globe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Hover Focus Problem 1: Overview (Continued)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:r>
                  <a:rPr lang="en-US" dirty="0"/>
                  <a:t>these simulations, utilize the 4-bladed HVAB rotor with the following assumption for cone and lag angles:</a:t>
                </a:r>
              </a:p>
              <a:p>
                <a:pPr lvl="1">
                  <a:tabLst>
                    <a:tab pos="3203575" algn="l"/>
                  </a:tabLst>
                </a:pPr>
                <a:r>
                  <a:rPr lang="en-US" dirty="0"/>
                  <a:t>Cone: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=0.0056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75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+0.1139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75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−0.6094</m:t>
                    </m:r>
                  </m:oMath>
                </a14:m>
                <a:endParaRPr lang="en-US" dirty="0"/>
              </a:p>
              <a:p>
                <a:pPr lvl="1">
                  <a:tabLst>
                    <a:tab pos="3203575" algn="l"/>
                  </a:tabLst>
                </a:pPr>
                <a:r>
                  <a:rPr lang="en-US" dirty="0"/>
                  <a:t>Lag: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=0.0314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75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−0.1299 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75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+1.5425</m:t>
                    </m:r>
                  </m:oMath>
                </a14:m>
                <a:endParaRPr lang="en-US" dirty="0"/>
              </a:p>
              <a:p>
                <a:endParaRPr lang="en-US" sz="1600" dirty="0" smtClean="0"/>
              </a:p>
              <a:p>
                <a:r>
                  <a:rPr lang="en-US" dirty="0" smtClean="0"/>
                  <a:t>Use </a:t>
                </a:r>
                <a:r>
                  <a:rPr lang="en-US" dirty="0"/>
                  <a:t>the following definitions:</a:t>
                </a:r>
              </a:p>
              <a:p>
                <a:pPr lvl="1">
                  <a:tabLst>
                    <a:tab pos="3203575" algn="l"/>
                  </a:tabLst>
                </a:pPr>
                <a:r>
                  <a:rPr lang="en-US" dirty="0"/>
                  <a:t>Gross Weight: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𝐺𝑊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𝑖𝑛𝑠𝑡𝑎𝑙𝑙𝑒𝑑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𝐷𝐿</m:t>
                    </m:r>
                  </m:oMath>
                </a14:m>
                <a:endParaRPr lang="en-US" dirty="0"/>
              </a:p>
              <a:p>
                <a:pPr lvl="1">
                  <a:tabLst>
                    <a:tab pos="3203575" algn="l"/>
                  </a:tabLst>
                </a:pPr>
                <a:r>
                  <a:rPr lang="en-US" dirty="0"/>
                  <a:t>Vertical Drag Ratio: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𝐷𝑉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𝑖𝑠𝑜𝑙𝑎𝑡𝑒𝑑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𝐺𝑊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𝐺𝑊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sz="1600" dirty="0" smtClean="0"/>
              </a:p>
              <a:p>
                <a:r>
                  <a:rPr lang="en-US" dirty="0" smtClean="0"/>
                  <a:t>Assume </a:t>
                </a:r>
                <a:r>
                  <a:rPr lang="en-US" dirty="0"/>
                  <a:t>sea level standard atmosphere and a rotor speed of 1250 RPM.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499" b="-6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6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HVAB Rotor &amp; Robin Mod7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9" y="1703419"/>
            <a:ext cx="8622415" cy="23529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096793"/>
              </p:ext>
            </p:extLst>
          </p:nvPr>
        </p:nvGraphicFramePr>
        <p:xfrm>
          <a:off x="4998732" y="4088212"/>
          <a:ext cx="3017520" cy="22082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692519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462410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Blade Number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3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Radius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66.5 in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4233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Solidity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0.1033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1333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Reference Chord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5.45 in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936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Tip Chord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3.27 in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5573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Tip Sweep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30 deg at 95% R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5714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Flap Hinge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3.5 in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730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Rotor Speed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1250 RPM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2482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Tip Mach Number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0.65 @ SLS</a:t>
                      </a:r>
                      <a:endParaRPr lang="en-US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49130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4684" y="4250297"/>
                <a:ext cx="4541537" cy="942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688975" algn="l"/>
                    <a:tab pos="3203575" algn="l"/>
                  </a:tabLst>
                </a:pPr>
                <a:r>
                  <a:rPr lang="en-US" sz="1800" dirty="0" smtClean="0">
                    <a:latin typeface="Arial Narrow" panose="020B0606020202030204" pitchFamily="34" charset="0"/>
                  </a:rPr>
                  <a:t>Coning 	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0.0056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75</m:t>
                        </m:r>
                      </m:sub>
                      <m:sup>
                        <m:r>
                          <a:rPr lang="en-US" sz="1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>
                        <a:latin typeface="Cambria Math" panose="02040503050406030204" pitchFamily="18" charset="0"/>
                      </a:rPr>
                      <m:t>+0.1139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75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−0.6094</m:t>
                    </m:r>
                  </m:oMath>
                </a14:m>
                <a:endParaRPr lang="en-US" sz="1800" dirty="0"/>
              </a:p>
              <a:p>
                <a:pPr>
                  <a:tabLst>
                    <a:tab pos="688975" algn="l"/>
                    <a:tab pos="3203575" algn="l"/>
                  </a:tabLst>
                </a:pPr>
                <a:endParaRPr lang="en-US" sz="1800" dirty="0" smtClean="0"/>
              </a:p>
              <a:p>
                <a:pPr>
                  <a:tabLst>
                    <a:tab pos="688975" algn="l"/>
                    <a:tab pos="3203575" algn="l"/>
                  </a:tabLst>
                </a:pPr>
                <a:r>
                  <a:rPr lang="en-US" sz="1800" dirty="0" smtClean="0">
                    <a:latin typeface="Arial Narrow" panose="020B0606020202030204" pitchFamily="34" charset="0"/>
                  </a:rPr>
                  <a:t>Lag	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=0.0314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75</m:t>
                        </m:r>
                      </m:sub>
                      <m:sup>
                        <m:r>
                          <a:rPr lang="en-US" sz="1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>
                        <a:latin typeface="Cambria Math" panose="02040503050406030204" pitchFamily="18" charset="0"/>
                      </a:rPr>
                      <m:t>−0.1299 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75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+1.5425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84" y="4250297"/>
                <a:ext cx="4541537" cy="942053"/>
              </a:xfrm>
              <a:prstGeom prst="rect">
                <a:avLst/>
              </a:prstGeom>
              <a:blipFill>
                <a:blip r:embed="rId3"/>
                <a:stretch>
                  <a:fillRect l="-1208" t="-1935" b="-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0609" y="1619332"/>
            <a:ext cx="3208653" cy="24688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86235"/>
            <a:ext cx="49072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Utilize the Robin-Mod7 fuselage as integrated by Overmeyer and </a:t>
            </a:r>
            <a:r>
              <a:rPr lang="en-US" sz="1800" dirty="0" smtClean="0"/>
              <a:t>Martin </a:t>
            </a:r>
            <a:r>
              <a:rPr lang="en-US" sz="1800" i="1" u="sng" dirty="0"/>
              <a:t>without</a:t>
            </a:r>
            <a:r>
              <a:rPr lang="en-US" sz="1800" dirty="0"/>
              <a:t> the main rotor </a:t>
            </a:r>
            <a:r>
              <a:rPr lang="en-US" sz="1800" dirty="0" smtClean="0"/>
              <a:t>pylon (</a:t>
            </a:r>
            <a:r>
              <a:rPr lang="en-US" sz="1800" dirty="0"/>
              <a:t>AIAA 2017-1872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000">
            <a:off x="7806758" y="4283054"/>
            <a:ext cx="4374218" cy="190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5146" y="1674405"/>
            <a:ext cx="2926080" cy="228597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 Narrow" panose="020B0606020202030204" pitchFamily="34" charset="0"/>
                <a:ea typeface="ＭＳ Ｐゴシック" pitchFamily="-112" charset="-128"/>
              </a:rPr>
              <a:t>1. HOGE Assessment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ＭＳ Ｐゴシック" pitchFamily="-112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161527" y="1674405"/>
            <a:ext cx="2926080" cy="2285976"/>
          </a:xfrm>
          <a:prstGeom prst="rect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Arial Narrow" panose="020B0606020202030204" pitchFamily="34" charset="0"/>
              </a:rPr>
              <a:t>3. Groundwash </a:t>
            </a:r>
            <a:r>
              <a:rPr lang="en-US" sz="1800" dirty="0">
                <a:latin typeface="Arial Narrow" panose="020B0606020202030204" pitchFamily="34" charset="0"/>
              </a:rPr>
              <a:t>Assessment – Part 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98336" y="1674405"/>
            <a:ext cx="2926080" cy="2285976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Arial Narrow" panose="020B0606020202030204" pitchFamily="34" charset="0"/>
              </a:rPr>
              <a:t>2. </a:t>
            </a:r>
            <a:r>
              <a:rPr lang="en-US" sz="1800" dirty="0">
                <a:latin typeface="Arial Narrow" panose="020B0606020202030204" pitchFamily="34" charset="0"/>
              </a:rPr>
              <a:t>HIGE </a:t>
            </a:r>
            <a:r>
              <a:rPr lang="en-US" sz="1800" dirty="0" smtClean="0">
                <a:latin typeface="Arial Narrow" panose="020B0606020202030204" pitchFamily="34" charset="0"/>
              </a:rPr>
              <a:t>Assessment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224718" y="1674405"/>
            <a:ext cx="2926080" cy="2285976"/>
          </a:xfrm>
          <a:prstGeom prst="rect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Arial Narrow" panose="020B0606020202030204" pitchFamily="34" charset="0"/>
              </a:rPr>
              <a:t>4. Groundwash </a:t>
            </a:r>
            <a:r>
              <a:rPr lang="en-US" sz="1800" dirty="0">
                <a:latin typeface="Arial Narrow" panose="020B0606020202030204" pitchFamily="34" charset="0"/>
              </a:rPr>
              <a:t>Assessment – Part </a:t>
            </a:r>
            <a:r>
              <a:rPr lang="en-US" sz="1800" dirty="0" smtClean="0">
                <a:latin typeface="Arial Narrow" panose="020B0606020202030204" pitchFamily="34" charset="0"/>
              </a:rPr>
              <a:t>2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146" y="4049399"/>
            <a:ext cx="2926080" cy="2285976"/>
          </a:xfrm>
          <a:prstGeom prst="rect">
            <a:avLst/>
          </a:prstGeom>
          <a:noFill/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latin typeface="Arial Narrow" panose="020B0606020202030204" pitchFamily="34" charset="0"/>
              </a:rPr>
              <a:t>5. Impact of Headwinds</a:t>
            </a:r>
            <a:endParaRPr lang="en-US" sz="1800" dirty="0">
              <a:latin typeface="Arial Narrow" panose="020B0606020202030204" pitchFamily="34" charset="0"/>
              <a:ea typeface="ＭＳ Ｐゴシック" pitchFamily="-112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61527" y="4049399"/>
            <a:ext cx="2926080" cy="2285976"/>
          </a:xfrm>
          <a:prstGeom prst="rect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latin typeface="Arial Narrow" panose="020B0606020202030204" pitchFamily="34" charset="0"/>
                <a:ea typeface="ＭＳ Ｐゴシック" pitchFamily="-112" charset="-128"/>
              </a:rPr>
              <a:t>7. Descent Simulation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098336" y="4049399"/>
            <a:ext cx="2926080" cy="2285976"/>
          </a:xfrm>
          <a:prstGeom prst="rect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latin typeface="Arial Narrow" panose="020B0606020202030204" pitchFamily="34" charset="0"/>
              </a:rPr>
              <a:t>6. Generalized Impact of Wind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Hover Focus Problem 1: Overview (Continued)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29" y="2057415"/>
            <a:ext cx="1031694" cy="184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0" t="13636" r="40910" b="54123"/>
          <a:stretch/>
        </p:blipFill>
        <p:spPr>
          <a:xfrm>
            <a:off x="9021597" y="3903448"/>
            <a:ext cx="3332321" cy="29545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36" y="2274965"/>
            <a:ext cx="1948427" cy="542428"/>
          </a:xfrm>
          <a:prstGeom prst="rect">
            <a:avLst/>
          </a:prstGeom>
        </p:spPr>
      </p:pic>
      <p:sp>
        <p:nvSpPr>
          <p:cNvPr id="23" name="Freeform 22"/>
          <p:cNvSpPr/>
          <p:nvPr/>
        </p:nvSpPr>
        <p:spPr bwMode="auto">
          <a:xfrm>
            <a:off x="1900714" y="2132813"/>
            <a:ext cx="761955" cy="1695236"/>
          </a:xfrm>
          <a:custGeom>
            <a:avLst/>
            <a:gdLst>
              <a:gd name="connsiteX0" fmla="*/ 976045 w 976045"/>
              <a:gd name="connsiteY0" fmla="*/ 593 h 1726652"/>
              <a:gd name="connsiteX1" fmla="*/ 421241 w 976045"/>
              <a:gd name="connsiteY1" fmla="*/ 185528 h 1726652"/>
              <a:gd name="connsiteX2" fmla="*/ 113016 w 976045"/>
              <a:gd name="connsiteY2" fmla="*/ 1141025 h 1726652"/>
              <a:gd name="connsiteX3" fmla="*/ 0 w 976045"/>
              <a:gd name="connsiteY3" fmla="*/ 1726652 h 1726652"/>
              <a:gd name="connsiteX0" fmla="*/ 976045 w 976045"/>
              <a:gd name="connsiteY0" fmla="*/ 61 h 1726120"/>
              <a:gd name="connsiteX1" fmla="*/ 325035 w 976045"/>
              <a:gd name="connsiteY1" fmla="*/ 267189 h 1726120"/>
              <a:gd name="connsiteX2" fmla="*/ 113016 w 976045"/>
              <a:gd name="connsiteY2" fmla="*/ 1140493 h 1726120"/>
              <a:gd name="connsiteX3" fmla="*/ 0 w 976045"/>
              <a:gd name="connsiteY3" fmla="*/ 1726120 h 1726120"/>
              <a:gd name="connsiteX0" fmla="*/ 976045 w 976045"/>
              <a:gd name="connsiteY0" fmla="*/ 1112 h 1727171"/>
              <a:gd name="connsiteX1" fmla="*/ 325035 w 976045"/>
              <a:gd name="connsiteY1" fmla="*/ 268240 h 1727171"/>
              <a:gd name="connsiteX2" fmla="*/ 0 w 976045"/>
              <a:gd name="connsiteY2" fmla="*/ 1727171 h 1727171"/>
              <a:gd name="connsiteX0" fmla="*/ 988071 w 988071"/>
              <a:gd name="connsiteY0" fmla="*/ 295 h 1757176"/>
              <a:gd name="connsiteX1" fmla="*/ 325035 w 988071"/>
              <a:gd name="connsiteY1" fmla="*/ 298245 h 1757176"/>
              <a:gd name="connsiteX2" fmla="*/ 0 w 988071"/>
              <a:gd name="connsiteY2" fmla="*/ 1757176 h 1757176"/>
              <a:gd name="connsiteX0" fmla="*/ 988071 w 988071"/>
              <a:gd name="connsiteY0" fmla="*/ 0 h 1756881"/>
              <a:gd name="connsiteX1" fmla="*/ 325035 w 988071"/>
              <a:gd name="connsiteY1" fmla="*/ 297950 h 1756881"/>
              <a:gd name="connsiteX2" fmla="*/ 0 w 988071"/>
              <a:gd name="connsiteY2" fmla="*/ 1756881 h 1756881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1865" h="1695236">
                <a:moveTo>
                  <a:pt x="891865" y="0"/>
                </a:moveTo>
                <a:cubicBezTo>
                  <a:pt x="638278" y="28254"/>
                  <a:pt x="389499" y="77056"/>
                  <a:pt x="228829" y="297950"/>
                </a:cubicBezTo>
                <a:cubicBezTo>
                  <a:pt x="68159" y="518844"/>
                  <a:pt x="7586" y="1288551"/>
                  <a:pt x="0" y="169523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4" name="Freeform 23"/>
          <p:cNvSpPr/>
          <p:nvPr/>
        </p:nvSpPr>
        <p:spPr bwMode="auto">
          <a:xfrm flipH="1">
            <a:off x="90503" y="2132813"/>
            <a:ext cx="761955" cy="1695236"/>
          </a:xfrm>
          <a:custGeom>
            <a:avLst/>
            <a:gdLst>
              <a:gd name="connsiteX0" fmla="*/ 976045 w 976045"/>
              <a:gd name="connsiteY0" fmla="*/ 593 h 1726652"/>
              <a:gd name="connsiteX1" fmla="*/ 421241 w 976045"/>
              <a:gd name="connsiteY1" fmla="*/ 185528 h 1726652"/>
              <a:gd name="connsiteX2" fmla="*/ 113016 w 976045"/>
              <a:gd name="connsiteY2" fmla="*/ 1141025 h 1726652"/>
              <a:gd name="connsiteX3" fmla="*/ 0 w 976045"/>
              <a:gd name="connsiteY3" fmla="*/ 1726652 h 1726652"/>
              <a:gd name="connsiteX0" fmla="*/ 976045 w 976045"/>
              <a:gd name="connsiteY0" fmla="*/ 61 h 1726120"/>
              <a:gd name="connsiteX1" fmla="*/ 325035 w 976045"/>
              <a:gd name="connsiteY1" fmla="*/ 267189 h 1726120"/>
              <a:gd name="connsiteX2" fmla="*/ 113016 w 976045"/>
              <a:gd name="connsiteY2" fmla="*/ 1140493 h 1726120"/>
              <a:gd name="connsiteX3" fmla="*/ 0 w 976045"/>
              <a:gd name="connsiteY3" fmla="*/ 1726120 h 1726120"/>
              <a:gd name="connsiteX0" fmla="*/ 976045 w 976045"/>
              <a:gd name="connsiteY0" fmla="*/ 1112 h 1727171"/>
              <a:gd name="connsiteX1" fmla="*/ 325035 w 976045"/>
              <a:gd name="connsiteY1" fmla="*/ 268240 h 1727171"/>
              <a:gd name="connsiteX2" fmla="*/ 0 w 976045"/>
              <a:gd name="connsiteY2" fmla="*/ 1727171 h 1727171"/>
              <a:gd name="connsiteX0" fmla="*/ 988071 w 988071"/>
              <a:gd name="connsiteY0" fmla="*/ 295 h 1757176"/>
              <a:gd name="connsiteX1" fmla="*/ 325035 w 988071"/>
              <a:gd name="connsiteY1" fmla="*/ 298245 h 1757176"/>
              <a:gd name="connsiteX2" fmla="*/ 0 w 988071"/>
              <a:gd name="connsiteY2" fmla="*/ 1757176 h 1757176"/>
              <a:gd name="connsiteX0" fmla="*/ 988071 w 988071"/>
              <a:gd name="connsiteY0" fmla="*/ 0 h 1756881"/>
              <a:gd name="connsiteX1" fmla="*/ 325035 w 988071"/>
              <a:gd name="connsiteY1" fmla="*/ 297950 h 1756881"/>
              <a:gd name="connsiteX2" fmla="*/ 0 w 988071"/>
              <a:gd name="connsiteY2" fmla="*/ 1756881 h 1756881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  <a:gd name="connsiteX0" fmla="*/ 891865 w 891865"/>
              <a:gd name="connsiteY0" fmla="*/ 0 h 1695236"/>
              <a:gd name="connsiteX1" fmla="*/ 228829 w 891865"/>
              <a:gd name="connsiteY1" fmla="*/ 297950 h 1695236"/>
              <a:gd name="connsiteX2" fmla="*/ 0 w 891865"/>
              <a:gd name="connsiteY2" fmla="*/ 1695236 h 169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1865" h="1695236">
                <a:moveTo>
                  <a:pt x="891865" y="0"/>
                </a:moveTo>
                <a:cubicBezTo>
                  <a:pt x="638278" y="28254"/>
                  <a:pt x="389499" y="77056"/>
                  <a:pt x="228829" y="297950"/>
                </a:cubicBezTo>
                <a:cubicBezTo>
                  <a:pt x="68159" y="518844"/>
                  <a:pt x="7586" y="1288551"/>
                  <a:pt x="0" y="169523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862" y="2057415"/>
            <a:ext cx="1893409" cy="18391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2287" y="2274965"/>
            <a:ext cx="2836950" cy="18907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915" y="4446907"/>
            <a:ext cx="2458668" cy="15113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5390" y="4446907"/>
            <a:ext cx="2005060" cy="18676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17" y="4446907"/>
            <a:ext cx="1031694" cy="18460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Straight Arrow Connector 31"/>
          <p:cNvCxnSpPr/>
          <p:nvPr/>
        </p:nvCxnSpPr>
        <p:spPr bwMode="auto">
          <a:xfrm>
            <a:off x="7029147" y="4800585"/>
            <a:ext cx="0" cy="1005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27" y="4801195"/>
            <a:ext cx="1901622" cy="116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Approach to Results</a:t>
            </a:r>
          </a:p>
          <a:p>
            <a:endParaRPr lang="en-US" dirty="0" smtClean="0"/>
          </a:p>
          <a:p>
            <a:r>
              <a:rPr lang="en-US" dirty="0" smtClean="0"/>
              <a:t>HOGE </a:t>
            </a:r>
            <a:r>
              <a:rPr lang="en-US" dirty="0"/>
              <a:t>Assessment</a:t>
            </a:r>
          </a:p>
          <a:p>
            <a:endParaRPr lang="en-US" dirty="0" smtClean="0"/>
          </a:p>
          <a:p>
            <a:r>
              <a:rPr lang="en-US" dirty="0" smtClean="0"/>
              <a:t>HIGE </a:t>
            </a:r>
            <a:r>
              <a:rPr lang="en-US" dirty="0"/>
              <a:t>Assessment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AA_Template2007-08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Aviation Conference Meeting</Template>
  <TotalTime>13857</TotalTime>
  <Words>1918</Words>
  <Application>Microsoft Office PowerPoint</Application>
  <PresentationFormat>Widescreen</PresentationFormat>
  <Paragraphs>230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ＭＳ Ｐゴシック</vt:lpstr>
      <vt:lpstr>Arial</vt:lpstr>
      <vt:lpstr>Arial Narrow</vt:lpstr>
      <vt:lpstr>Calibri</vt:lpstr>
      <vt:lpstr>Cambria Math</vt:lpstr>
      <vt:lpstr>Symbol</vt:lpstr>
      <vt:lpstr>Times</vt:lpstr>
      <vt:lpstr>Times New Roman</vt:lpstr>
      <vt:lpstr>Wingdings</vt:lpstr>
      <vt:lpstr>AIAA_Template2007-08</vt:lpstr>
      <vt:lpstr>Towards a Common Simulation for Hover Validation of a Helicopter near the Ground Plane</vt:lpstr>
      <vt:lpstr>This Paper Covers…</vt:lpstr>
      <vt:lpstr>Introduction</vt:lpstr>
      <vt:lpstr>Objective</vt:lpstr>
      <vt:lpstr>Hover Focus Problem 1: Overview</vt:lpstr>
      <vt:lpstr>Hover Focus Problem 1: Overview (Continued)</vt:lpstr>
      <vt:lpstr>HVAB Rotor &amp; Robin Mod7</vt:lpstr>
      <vt:lpstr>Hover Focus Problem 1: Overview (Continued)</vt:lpstr>
      <vt:lpstr>Sample Results</vt:lpstr>
      <vt:lpstr>Approach</vt:lpstr>
      <vt:lpstr>HOGE Assessment</vt:lpstr>
      <vt:lpstr>HOGE Assessment</vt:lpstr>
      <vt:lpstr>HIGE Assessment</vt:lpstr>
      <vt:lpstr>HIGE Assessment</vt:lpstr>
      <vt:lpstr>HIGE Assessment</vt:lpstr>
      <vt:lpstr>Summary and Conclusions</vt:lpstr>
      <vt:lpstr>Summary and Conclusions</vt:lpstr>
      <vt:lpstr>I Hope you Enjoy the Paper and the Conference!</vt:lpstr>
      <vt:lpstr>PowerPoint Presentation</vt:lpstr>
      <vt:lpstr>Hover Focus Problem 1: Overview (Continued)</vt:lpstr>
      <vt:lpstr>PowerPoint Presentation</vt:lpstr>
      <vt:lpstr>Towards a Common Simulation for Hover Validation of a Helicopter near the Ground Plane</vt:lpstr>
      <vt:lpstr>Introduction</vt:lpstr>
      <vt:lpstr>Hover Focus Problem 1: Overview</vt:lpstr>
      <vt:lpstr>Hover Focus Problem 1: Overview (Continued)</vt:lpstr>
      <vt:lpstr>Approach</vt:lpstr>
      <vt:lpstr>HOGE Assessment</vt:lpstr>
      <vt:lpstr>HOGE Assessment</vt:lpstr>
      <vt:lpstr>HIGE Assessment</vt:lpstr>
      <vt:lpstr>HIGE Assessment</vt:lpstr>
      <vt:lpstr>HIGE Assessment</vt:lpstr>
      <vt:lpstr>Summary and Conclusions</vt:lpstr>
      <vt:lpstr>I Hope you Enjoy the Paper and the Conference!</vt:lpstr>
      <vt:lpstr>Hover Focus Problem 1: Overview (Continued)</vt:lpstr>
      <vt:lpstr>Hover Focus Problem 1: Step 1</vt:lpstr>
      <vt:lpstr>Hover Focus Problem 1: Step 2</vt:lpstr>
      <vt:lpstr>Hover Focus Problem 1: Step 3</vt:lpstr>
      <vt:lpstr>Hover Focus Problem 1: Step 4</vt:lpstr>
      <vt:lpstr>Hover Focus Problem 1: Step 5</vt:lpstr>
      <vt:lpstr>Hover Focus Problem 1: Step 6</vt:lpstr>
      <vt:lpstr>Hover Focus Problem 1: Step 7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Narducci (US), Robert P</dc:creator>
  <cp:lastModifiedBy>Narducci (US), Robert P</cp:lastModifiedBy>
  <cp:revision>122</cp:revision>
  <cp:lastPrinted>2021-01-13T11:08:12Z</cp:lastPrinted>
  <dcterms:created xsi:type="dcterms:W3CDTF">2020-06-12T18:36:24Z</dcterms:created>
  <dcterms:modified xsi:type="dcterms:W3CDTF">2023-01-20T21:12:18Z</dcterms:modified>
</cp:coreProperties>
</file>